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Škopek" initials="AŠ" lastIdx="1" clrIdx="0">
    <p:extLst>
      <p:ext uri="{19B8F6BF-5375-455C-9EA6-DF929625EA0E}">
        <p15:presenceInfo xmlns:p15="http://schemas.microsoft.com/office/powerpoint/2012/main" userId="6445c355a2b23da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0710F0-749E-428E-B041-584E766F3FE4}" v="75" dt="2021-09-08T07:42:42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F1CB87-A76C-438B-92AB-D334B352FFF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E7DC57A-4EC3-480D-8A6F-32BA0BC51D1C}">
      <dgm:prSet/>
      <dgm:spPr/>
      <dgm:t>
        <a:bodyPr/>
        <a:lstStyle/>
        <a:p>
          <a:r>
            <a:rPr lang="cs-CZ" b="1" dirty="0"/>
            <a:t>. STRAVNÉ</a:t>
          </a:r>
          <a:r>
            <a:rPr lang="cs-CZ" dirty="0"/>
            <a:t>- ZÁLOHA 1000KČ VŽDY K 25.V MĚSÍCI NA MĚSÍC NÁSLEDUJÍCÍ:</a:t>
          </a:r>
          <a:endParaRPr lang="en-US" dirty="0"/>
        </a:p>
      </dgm:t>
    </dgm:pt>
    <dgm:pt modelId="{27FBCBF6-D769-4D16-AE22-C7A572B7C16B}" type="parTrans" cxnId="{38BC4370-DCA4-4239-8840-17C306FBF132}">
      <dgm:prSet/>
      <dgm:spPr/>
      <dgm:t>
        <a:bodyPr/>
        <a:lstStyle/>
        <a:p>
          <a:endParaRPr lang="en-US"/>
        </a:p>
      </dgm:t>
    </dgm:pt>
    <dgm:pt modelId="{EA29F57A-48A0-4BB2-87AE-D87D2ECB74EB}" type="sibTrans" cxnId="{38BC4370-DCA4-4239-8840-17C306FBF132}">
      <dgm:prSet/>
      <dgm:spPr/>
      <dgm:t>
        <a:bodyPr/>
        <a:lstStyle/>
        <a:p>
          <a:endParaRPr lang="en-US"/>
        </a:p>
      </dgm:t>
    </dgm:pt>
    <dgm:pt modelId="{247EA735-6CAD-4217-B22F-C3A14D8BBABB}">
      <dgm:prSet/>
      <dgm:spPr/>
      <dgm:t>
        <a:bodyPr/>
        <a:lstStyle/>
        <a:p>
          <a:r>
            <a:rPr lang="cs-CZ" dirty="0"/>
            <a:t>NAPŘ. 25.8. ZAPLATÍM OBĚDY NA MĚSÍC SRPEN</a:t>
          </a:r>
          <a:r>
            <a:rPr lang="cs-CZ" dirty="0">
              <a:sym typeface="Wingdings" panose="05000000000000000000" pitchFamily="2" charset="2"/>
            </a:rPr>
            <a:t></a:t>
          </a:r>
          <a:endParaRPr lang="en-US" dirty="0"/>
        </a:p>
      </dgm:t>
    </dgm:pt>
    <dgm:pt modelId="{37B71695-493C-4AB3-8A6A-B81A90B6B9F3}" type="parTrans" cxnId="{4B90146C-3223-4ED7-801A-49966FE3374D}">
      <dgm:prSet/>
      <dgm:spPr/>
      <dgm:t>
        <a:bodyPr/>
        <a:lstStyle/>
        <a:p>
          <a:endParaRPr lang="en-US"/>
        </a:p>
      </dgm:t>
    </dgm:pt>
    <dgm:pt modelId="{DAFA1902-4E2A-4324-841C-F7C761965950}" type="sibTrans" cxnId="{4B90146C-3223-4ED7-801A-49966FE3374D}">
      <dgm:prSet/>
      <dgm:spPr/>
      <dgm:t>
        <a:bodyPr/>
        <a:lstStyle/>
        <a:p>
          <a:endParaRPr lang="en-US"/>
        </a:p>
      </dgm:t>
    </dgm:pt>
    <dgm:pt modelId="{F1BA361F-AD8F-42A2-B75F-B3A1AE9158BF}">
      <dgm:prSet/>
      <dgm:spPr/>
      <dgm:t>
        <a:bodyPr/>
        <a:lstStyle/>
        <a:p>
          <a:r>
            <a:rPr lang="cs-CZ"/>
            <a:t>VYÚČTOVÁNÍ PROBÍHÁ 2X ROČNĚ( OBVYKLE V SRPNU A LEDNU..)</a:t>
          </a:r>
          <a:endParaRPr lang="en-US"/>
        </a:p>
      </dgm:t>
    </dgm:pt>
    <dgm:pt modelId="{3C09EB88-4919-47AB-993B-480DE379274A}" type="parTrans" cxnId="{69520F45-9A3C-431B-8054-DA318A81A5C3}">
      <dgm:prSet/>
      <dgm:spPr/>
      <dgm:t>
        <a:bodyPr/>
        <a:lstStyle/>
        <a:p>
          <a:endParaRPr lang="en-US"/>
        </a:p>
      </dgm:t>
    </dgm:pt>
    <dgm:pt modelId="{8B121AEC-431E-4722-8B5C-152694C6F97A}" type="sibTrans" cxnId="{69520F45-9A3C-431B-8054-DA318A81A5C3}">
      <dgm:prSet/>
      <dgm:spPr/>
      <dgm:t>
        <a:bodyPr/>
        <a:lstStyle/>
        <a:p>
          <a:endParaRPr lang="en-US"/>
        </a:p>
      </dgm:t>
    </dgm:pt>
    <dgm:pt modelId="{C3065E02-3596-4F05-A7AB-C9697DAD76DE}">
      <dgm:prSet/>
      <dgm:spPr/>
      <dgm:t>
        <a:bodyPr/>
        <a:lstStyle/>
        <a:p>
          <a:r>
            <a:rPr lang="cs-CZ"/>
            <a:t>. </a:t>
          </a:r>
          <a:r>
            <a:rPr lang="cs-CZ" b="1"/>
            <a:t>ŠKOLNÉ</a:t>
          </a:r>
          <a:r>
            <a:rPr lang="cs-CZ"/>
            <a:t>= PROVOZNÍ NÁKLADY- 2X ROČNĚ( V 1/2ZÁŘÍ </a:t>
          </a:r>
          <a:r>
            <a:rPr lang="cs-CZ" b="1"/>
            <a:t>1600KČ,</a:t>
          </a:r>
          <a:endParaRPr lang="en-US"/>
        </a:p>
      </dgm:t>
    </dgm:pt>
    <dgm:pt modelId="{65ACAAA1-76CC-47FC-A519-A8699DB260BC}" type="parTrans" cxnId="{6942FFA0-33C8-45A8-A157-40027D59F544}">
      <dgm:prSet/>
      <dgm:spPr/>
      <dgm:t>
        <a:bodyPr/>
        <a:lstStyle/>
        <a:p>
          <a:endParaRPr lang="en-US"/>
        </a:p>
      </dgm:t>
    </dgm:pt>
    <dgm:pt modelId="{09D91DB9-6DD3-4657-9D86-BAD276076FB3}" type="sibTrans" cxnId="{6942FFA0-33C8-45A8-A157-40027D59F544}">
      <dgm:prSet/>
      <dgm:spPr/>
      <dgm:t>
        <a:bodyPr/>
        <a:lstStyle/>
        <a:p>
          <a:endParaRPr lang="en-US"/>
        </a:p>
      </dgm:t>
    </dgm:pt>
    <dgm:pt modelId="{B6B77AF0-0E2C-4908-A04D-9D4092AFF3BB}">
      <dgm:prSet/>
      <dgm:spPr/>
      <dgm:t>
        <a:bodyPr/>
        <a:lstStyle/>
        <a:p>
          <a:r>
            <a:rPr lang="cs-CZ"/>
            <a:t>V 1/2LEDNA </a:t>
          </a:r>
          <a:r>
            <a:rPr lang="cs-CZ" b="1"/>
            <a:t>2800KČ</a:t>
          </a:r>
          <a:r>
            <a:rPr lang="cs-CZ"/>
            <a:t>- PŘIPOMENEME..</a:t>
          </a:r>
          <a:endParaRPr lang="en-US"/>
        </a:p>
      </dgm:t>
    </dgm:pt>
    <dgm:pt modelId="{7BDD9888-1478-45A9-AB71-B5A8323C839A}" type="parTrans" cxnId="{4DC3D0E1-F409-4ADE-A90F-78F1F1FDF1F4}">
      <dgm:prSet/>
      <dgm:spPr/>
      <dgm:t>
        <a:bodyPr/>
        <a:lstStyle/>
        <a:p>
          <a:endParaRPr lang="en-US"/>
        </a:p>
      </dgm:t>
    </dgm:pt>
    <dgm:pt modelId="{66C72259-51E5-4FF2-B03A-4566B62230C0}" type="sibTrans" cxnId="{4DC3D0E1-F409-4ADE-A90F-78F1F1FDF1F4}">
      <dgm:prSet/>
      <dgm:spPr/>
      <dgm:t>
        <a:bodyPr/>
        <a:lstStyle/>
        <a:p>
          <a:endParaRPr lang="en-US"/>
        </a:p>
      </dgm:t>
    </dgm:pt>
    <dgm:pt modelId="{7C055FFD-CE3D-4E80-B988-24E13BCDE63B}">
      <dgm:prSet/>
      <dgm:spPr/>
      <dgm:t>
        <a:bodyPr/>
        <a:lstStyle/>
        <a:p>
          <a:r>
            <a:rPr lang="cs-CZ" b="1"/>
            <a:t>předškoláci a děti s OŠD školné neplatí!</a:t>
          </a:r>
          <a:endParaRPr lang="en-US"/>
        </a:p>
      </dgm:t>
    </dgm:pt>
    <dgm:pt modelId="{EF58F393-2072-414C-B6CF-83542C7DF93E}" type="parTrans" cxnId="{DE4082F5-4116-49B4-806F-4CA165C6998E}">
      <dgm:prSet/>
      <dgm:spPr/>
      <dgm:t>
        <a:bodyPr/>
        <a:lstStyle/>
        <a:p>
          <a:endParaRPr lang="en-US"/>
        </a:p>
      </dgm:t>
    </dgm:pt>
    <dgm:pt modelId="{6ACAD71C-229D-4D28-8BF8-17138F5070A3}" type="sibTrans" cxnId="{DE4082F5-4116-49B4-806F-4CA165C6998E}">
      <dgm:prSet/>
      <dgm:spPr/>
      <dgm:t>
        <a:bodyPr/>
        <a:lstStyle/>
        <a:p>
          <a:endParaRPr lang="en-US"/>
        </a:p>
      </dgm:t>
    </dgm:pt>
    <dgm:pt modelId="{6814169E-9F6F-493E-8496-9BE2431C9A52}">
      <dgm:prSet/>
      <dgm:spPr/>
      <dgm:t>
        <a:bodyPr/>
        <a:lstStyle/>
        <a:p>
          <a:r>
            <a:rPr lang="cs-CZ"/>
            <a:t>. </a:t>
          </a:r>
          <a:r>
            <a:rPr lang="cs-CZ" b="1"/>
            <a:t>KULTURNÍ FOND</a:t>
          </a:r>
          <a:r>
            <a:rPr lang="cs-CZ"/>
            <a:t>- </a:t>
          </a:r>
          <a:r>
            <a:rPr lang="cs-CZ" b="1"/>
            <a:t>1000KČ</a:t>
          </a:r>
          <a:r>
            <a:rPr lang="cs-CZ"/>
            <a:t>- VYBÍRÁME V ½ ZÁŘÍ ,</a:t>
          </a:r>
          <a:endParaRPr lang="en-US"/>
        </a:p>
      </dgm:t>
    </dgm:pt>
    <dgm:pt modelId="{703EFE70-A63B-4C94-9F5E-F7BBE3C1A3B2}" type="parTrans" cxnId="{3E95D01E-BC5C-4D05-BF37-ACC1CC1E5D24}">
      <dgm:prSet/>
      <dgm:spPr/>
      <dgm:t>
        <a:bodyPr/>
        <a:lstStyle/>
        <a:p>
          <a:endParaRPr lang="en-US"/>
        </a:p>
      </dgm:t>
    </dgm:pt>
    <dgm:pt modelId="{7FB9C408-1BB1-4327-8E12-651F82237D14}" type="sibTrans" cxnId="{3E95D01E-BC5C-4D05-BF37-ACC1CC1E5D24}">
      <dgm:prSet/>
      <dgm:spPr/>
      <dgm:t>
        <a:bodyPr/>
        <a:lstStyle/>
        <a:p>
          <a:endParaRPr lang="en-US"/>
        </a:p>
      </dgm:t>
    </dgm:pt>
    <dgm:pt modelId="{176A4E27-A051-424B-9B4C-684B7A7A6686}">
      <dgm:prSet/>
      <dgm:spPr/>
      <dgm:t>
        <a:bodyPr/>
        <a:lstStyle/>
        <a:p>
          <a:r>
            <a:rPr lang="cs-CZ" dirty="0"/>
            <a:t> Z NĚJ HRADÍME AKCE V MŠ (DIVADLA, VÝLETY..)</a:t>
          </a:r>
          <a:endParaRPr lang="en-US" dirty="0"/>
        </a:p>
      </dgm:t>
    </dgm:pt>
    <dgm:pt modelId="{870B4CAE-9367-4BF3-A810-78689A41F05E}" type="parTrans" cxnId="{A7EA8587-9A1A-4925-AF93-9AE131373CF8}">
      <dgm:prSet/>
      <dgm:spPr/>
      <dgm:t>
        <a:bodyPr/>
        <a:lstStyle/>
        <a:p>
          <a:endParaRPr lang="en-US"/>
        </a:p>
      </dgm:t>
    </dgm:pt>
    <dgm:pt modelId="{9DE63618-018A-415F-8EB4-AB20CF13C5FE}" type="sibTrans" cxnId="{A7EA8587-9A1A-4925-AF93-9AE131373CF8}">
      <dgm:prSet/>
      <dgm:spPr/>
      <dgm:t>
        <a:bodyPr/>
        <a:lstStyle/>
        <a:p>
          <a:endParaRPr lang="en-US"/>
        </a:p>
      </dgm:t>
    </dgm:pt>
    <dgm:pt modelId="{6C5DAEA9-2DBC-4F92-AA3F-571E17CE2F2B}" type="pres">
      <dgm:prSet presAssocID="{0AF1CB87-A76C-438B-92AB-D334B352FFFF}" presName="linear" presStyleCnt="0">
        <dgm:presLayoutVars>
          <dgm:animLvl val="lvl"/>
          <dgm:resizeHandles val="exact"/>
        </dgm:presLayoutVars>
      </dgm:prSet>
      <dgm:spPr/>
    </dgm:pt>
    <dgm:pt modelId="{77DC2CE5-B568-4810-9FCE-C3D6AFC07553}" type="pres">
      <dgm:prSet presAssocID="{CE7DC57A-4EC3-480D-8A6F-32BA0BC51D1C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36C01EE-BB11-443A-B09D-B4B76F23FC86}" type="pres">
      <dgm:prSet presAssocID="{EA29F57A-48A0-4BB2-87AE-D87D2ECB74EB}" presName="spacer" presStyleCnt="0"/>
      <dgm:spPr/>
    </dgm:pt>
    <dgm:pt modelId="{99D322DA-F3C1-4CBC-9937-F7FB3D0FEBAC}" type="pres">
      <dgm:prSet presAssocID="{247EA735-6CAD-4217-B22F-C3A14D8BBAB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FE643A9F-ABA8-4AD7-A33F-612A686B13B8}" type="pres">
      <dgm:prSet presAssocID="{DAFA1902-4E2A-4324-841C-F7C761965950}" presName="spacer" presStyleCnt="0"/>
      <dgm:spPr/>
    </dgm:pt>
    <dgm:pt modelId="{A6186C26-5ADF-489E-BD60-EEF69EE97EDC}" type="pres">
      <dgm:prSet presAssocID="{F1BA361F-AD8F-42A2-B75F-B3A1AE9158BF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6009C36C-021D-4807-B3F9-054BA61E7323}" type="pres">
      <dgm:prSet presAssocID="{8B121AEC-431E-4722-8B5C-152694C6F97A}" presName="spacer" presStyleCnt="0"/>
      <dgm:spPr/>
    </dgm:pt>
    <dgm:pt modelId="{D5CC554B-C1FC-4EF8-ADDC-3B604D4180AC}" type="pres">
      <dgm:prSet presAssocID="{C3065E02-3596-4F05-A7AB-C9697DAD76DE}" presName="parentText" presStyleLbl="node1" presStyleIdx="3" presStyleCnt="8" custLinFactNeighborX="-13188" custLinFactNeighborY="6981">
        <dgm:presLayoutVars>
          <dgm:chMax val="0"/>
          <dgm:bulletEnabled val="1"/>
        </dgm:presLayoutVars>
      </dgm:prSet>
      <dgm:spPr/>
    </dgm:pt>
    <dgm:pt modelId="{50493844-7834-493B-BDFE-5022EA8A48BD}" type="pres">
      <dgm:prSet presAssocID="{09D91DB9-6DD3-4657-9D86-BAD276076FB3}" presName="spacer" presStyleCnt="0"/>
      <dgm:spPr/>
    </dgm:pt>
    <dgm:pt modelId="{08359934-E272-4484-812D-7C23DFDADE5D}" type="pres">
      <dgm:prSet presAssocID="{B6B77AF0-0E2C-4908-A04D-9D4092AFF3B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BF138F4B-54B6-41C4-B389-50CAD56F920D}" type="pres">
      <dgm:prSet presAssocID="{66C72259-51E5-4FF2-B03A-4566B62230C0}" presName="spacer" presStyleCnt="0"/>
      <dgm:spPr/>
    </dgm:pt>
    <dgm:pt modelId="{8167A6D2-76F4-4807-99E9-F9897148E36E}" type="pres">
      <dgm:prSet presAssocID="{7C055FFD-CE3D-4E80-B988-24E13BCDE63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9EBFDA02-EB66-4CA7-A217-876EF45A108F}" type="pres">
      <dgm:prSet presAssocID="{6ACAD71C-229D-4D28-8BF8-17138F5070A3}" presName="spacer" presStyleCnt="0"/>
      <dgm:spPr/>
    </dgm:pt>
    <dgm:pt modelId="{B2F1F92F-5923-4F78-A8CB-B16A8638F8EA}" type="pres">
      <dgm:prSet presAssocID="{6814169E-9F6F-493E-8496-9BE2431C9A52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4215A226-E688-4722-86DF-2A25BF9E1383}" type="pres">
      <dgm:prSet presAssocID="{7FB9C408-1BB1-4327-8E12-651F82237D14}" presName="spacer" presStyleCnt="0"/>
      <dgm:spPr/>
    </dgm:pt>
    <dgm:pt modelId="{C51229E2-2324-4962-81E9-584A5B5D3F50}" type="pres">
      <dgm:prSet presAssocID="{176A4E27-A051-424B-9B4C-684B7A7A6686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AC43A70C-F0DF-400E-BC3A-30B3C02F3B22}" type="presOf" srcId="{7C055FFD-CE3D-4E80-B988-24E13BCDE63B}" destId="{8167A6D2-76F4-4807-99E9-F9897148E36E}" srcOrd="0" destOrd="0" presId="urn:microsoft.com/office/officeart/2005/8/layout/vList2"/>
    <dgm:cxn modelId="{36C4360E-40A6-4919-A66A-74739C2EB289}" type="presOf" srcId="{B6B77AF0-0E2C-4908-A04D-9D4092AFF3BB}" destId="{08359934-E272-4484-812D-7C23DFDADE5D}" srcOrd="0" destOrd="0" presId="urn:microsoft.com/office/officeart/2005/8/layout/vList2"/>
    <dgm:cxn modelId="{33904F1D-CCF4-4D14-9379-4C08F2F860BB}" type="presOf" srcId="{176A4E27-A051-424B-9B4C-684B7A7A6686}" destId="{C51229E2-2324-4962-81E9-584A5B5D3F50}" srcOrd="0" destOrd="0" presId="urn:microsoft.com/office/officeart/2005/8/layout/vList2"/>
    <dgm:cxn modelId="{3E95D01E-BC5C-4D05-BF37-ACC1CC1E5D24}" srcId="{0AF1CB87-A76C-438B-92AB-D334B352FFFF}" destId="{6814169E-9F6F-493E-8496-9BE2431C9A52}" srcOrd="6" destOrd="0" parTransId="{703EFE70-A63B-4C94-9F5E-F7BBE3C1A3B2}" sibTransId="{7FB9C408-1BB1-4327-8E12-651F82237D14}"/>
    <dgm:cxn modelId="{384A433E-7DDC-404B-BD2B-79E28A6E53C7}" type="presOf" srcId="{6814169E-9F6F-493E-8496-9BE2431C9A52}" destId="{B2F1F92F-5923-4F78-A8CB-B16A8638F8EA}" srcOrd="0" destOrd="0" presId="urn:microsoft.com/office/officeart/2005/8/layout/vList2"/>
    <dgm:cxn modelId="{C7F4603F-6F1D-4C91-9C35-4F572A75CDD1}" type="presOf" srcId="{C3065E02-3596-4F05-A7AB-C9697DAD76DE}" destId="{D5CC554B-C1FC-4EF8-ADDC-3B604D4180AC}" srcOrd="0" destOrd="0" presId="urn:microsoft.com/office/officeart/2005/8/layout/vList2"/>
    <dgm:cxn modelId="{69520F45-9A3C-431B-8054-DA318A81A5C3}" srcId="{0AF1CB87-A76C-438B-92AB-D334B352FFFF}" destId="{F1BA361F-AD8F-42A2-B75F-B3A1AE9158BF}" srcOrd="2" destOrd="0" parTransId="{3C09EB88-4919-47AB-993B-480DE379274A}" sibTransId="{8B121AEC-431E-4722-8B5C-152694C6F97A}"/>
    <dgm:cxn modelId="{B6B43147-9FFE-4C68-BC6E-4BCCACD9F94B}" type="presOf" srcId="{CE7DC57A-4EC3-480D-8A6F-32BA0BC51D1C}" destId="{77DC2CE5-B568-4810-9FCE-C3D6AFC07553}" srcOrd="0" destOrd="0" presId="urn:microsoft.com/office/officeart/2005/8/layout/vList2"/>
    <dgm:cxn modelId="{4B90146C-3223-4ED7-801A-49966FE3374D}" srcId="{0AF1CB87-A76C-438B-92AB-D334B352FFFF}" destId="{247EA735-6CAD-4217-B22F-C3A14D8BBABB}" srcOrd="1" destOrd="0" parTransId="{37B71695-493C-4AB3-8A6A-B81A90B6B9F3}" sibTransId="{DAFA1902-4E2A-4324-841C-F7C761965950}"/>
    <dgm:cxn modelId="{AABF354C-09A0-4587-BC3D-572FAD5AF3C3}" type="presOf" srcId="{247EA735-6CAD-4217-B22F-C3A14D8BBABB}" destId="{99D322DA-F3C1-4CBC-9937-F7FB3D0FEBAC}" srcOrd="0" destOrd="0" presId="urn:microsoft.com/office/officeart/2005/8/layout/vList2"/>
    <dgm:cxn modelId="{38BC4370-DCA4-4239-8840-17C306FBF132}" srcId="{0AF1CB87-A76C-438B-92AB-D334B352FFFF}" destId="{CE7DC57A-4EC3-480D-8A6F-32BA0BC51D1C}" srcOrd="0" destOrd="0" parTransId="{27FBCBF6-D769-4D16-AE22-C7A572B7C16B}" sibTransId="{EA29F57A-48A0-4BB2-87AE-D87D2ECB74EB}"/>
    <dgm:cxn modelId="{A7EA8587-9A1A-4925-AF93-9AE131373CF8}" srcId="{0AF1CB87-A76C-438B-92AB-D334B352FFFF}" destId="{176A4E27-A051-424B-9B4C-684B7A7A6686}" srcOrd="7" destOrd="0" parTransId="{870B4CAE-9367-4BF3-A810-78689A41F05E}" sibTransId="{9DE63618-018A-415F-8EB4-AB20CF13C5FE}"/>
    <dgm:cxn modelId="{6942FFA0-33C8-45A8-A157-40027D59F544}" srcId="{0AF1CB87-A76C-438B-92AB-D334B352FFFF}" destId="{C3065E02-3596-4F05-A7AB-C9697DAD76DE}" srcOrd="3" destOrd="0" parTransId="{65ACAAA1-76CC-47FC-A519-A8699DB260BC}" sibTransId="{09D91DB9-6DD3-4657-9D86-BAD276076FB3}"/>
    <dgm:cxn modelId="{241535B0-D135-42C4-B5A3-AB8764F68511}" type="presOf" srcId="{0AF1CB87-A76C-438B-92AB-D334B352FFFF}" destId="{6C5DAEA9-2DBC-4F92-AA3F-571E17CE2F2B}" srcOrd="0" destOrd="0" presId="urn:microsoft.com/office/officeart/2005/8/layout/vList2"/>
    <dgm:cxn modelId="{3270D0B3-48E7-444C-9FCB-AF2424089ADD}" type="presOf" srcId="{F1BA361F-AD8F-42A2-B75F-B3A1AE9158BF}" destId="{A6186C26-5ADF-489E-BD60-EEF69EE97EDC}" srcOrd="0" destOrd="0" presId="urn:microsoft.com/office/officeart/2005/8/layout/vList2"/>
    <dgm:cxn modelId="{4DC3D0E1-F409-4ADE-A90F-78F1F1FDF1F4}" srcId="{0AF1CB87-A76C-438B-92AB-D334B352FFFF}" destId="{B6B77AF0-0E2C-4908-A04D-9D4092AFF3BB}" srcOrd="4" destOrd="0" parTransId="{7BDD9888-1478-45A9-AB71-B5A8323C839A}" sibTransId="{66C72259-51E5-4FF2-B03A-4566B62230C0}"/>
    <dgm:cxn modelId="{DE4082F5-4116-49B4-806F-4CA165C6998E}" srcId="{0AF1CB87-A76C-438B-92AB-D334B352FFFF}" destId="{7C055FFD-CE3D-4E80-B988-24E13BCDE63B}" srcOrd="5" destOrd="0" parTransId="{EF58F393-2072-414C-B6CF-83542C7DF93E}" sibTransId="{6ACAD71C-229D-4D28-8BF8-17138F5070A3}"/>
    <dgm:cxn modelId="{4624AA5D-2EC2-461F-BDCE-3D306075B95E}" type="presParOf" srcId="{6C5DAEA9-2DBC-4F92-AA3F-571E17CE2F2B}" destId="{77DC2CE5-B568-4810-9FCE-C3D6AFC07553}" srcOrd="0" destOrd="0" presId="urn:microsoft.com/office/officeart/2005/8/layout/vList2"/>
    <dgm:cxn modelId="{08DF89F0-8343-476D-A71C-EFD79C6F0345}" type="presParOf" srcId="{6C5DAEA9-2DBC-4F92-AA3F-571E17CE2F2B}" destId="{836C01EE-BB11-443A-B09D-B4B76F23FC86}" srcOrd="1" destOrd="0" presId="urn:microsoft.com/office/officeart/2005/8/layout/vList2"/>
    <dgm:cxn modelId="{A25A30B2-52BB-489E-A43B-B27F54D5D059}" type="presParOf" srcId="{6C5DAEA9-2DBC-4F92-AA3F-571E17CE2F2B}" destId="{99D322DA-F3C1-4CBC-9937-F7FB3D0FEBAC}" srcOrd="2" destOrd="0" presId="urn:microsoft.com/office/officeart/2005/8/layout/vList2"/>
    <dgm:cxn modelId="{054CD991-552B-4D0D-8E37-6075BCF9ED6F}" type="presParOf" srcId="{6C5DAEA9-2DBC-4F92-AA3F-571E17CE2F2B}" destId="{FE643A9F-ABA8-4AD7-A33F-612A686B13B8}" srcOrd="3" destOrd="0" presId="urn:microsoft.com/office/officeart/2005/8/layout/vList2"/>
    <dgm:cxn modelId="{FB8C5A60-AA23-4298-8034-8D4BF2E47BB5}" type="presParOf" srcId="{6C5DAEA9-2DBC-4F92-AA3F-571E17CE2F2B}" destId="{A6186C26-5ADF-489E-BD60-EEF69EE97EDC}" srcOrd="4" destOrd="0" presId="urn:microsoft.com/office/officeart/2005/8/layout/vList2"/>
    <dgm:cxn modelId="{C3043687-FFE5-43ED-9B49-2EC68376F9E7}" type="presParOf" srcId="{6C5DAEA9-2DBC-4F92-AA3F-571E17CE2F2B}" destId="{6009C36C-021D-4807-B3F9-054BA61E7323}" srcOrd="5" destOrd="0" presId="urn:microsoft.com/office/officeart/2005/8/layout/vList2"/>
    <dgm:cxn modelId="{E6DAD6EB-19C9-4A44-8FDB-87F97F2329EE}" type="presParOf" srcId="{6C5DAEA9-2DBC-4F92-AA3F-571E17CE2F2B}" destId="{D5CC554B-C1FC-4EF8-ADDC-3B604D4180AC}" srcOrd="6" destOrd="0" presId="urn:microsoft.com/office/officeart/2005/8/layout/vList2"/>
    <dgm:cxn modelId="{A09EA840-6B21-4121-B439-BEE84335A3DC}" type="presParOf" srcId="{6C5DAEA9-2DBC-4F92-AA3F-571E17CE2F2B}" destId="{50493844-7834-493B-BDFE-5022EA8A48BD}" srcOrd="7" destOrd="0" presId="urn:microsoft.com/office/officeart/2005/8/layout/vList2"/>
    <dgm:cxn modelId="{77C3D24C-886E-4E55-B6A8-A394789F57E1}" type="presParOf" srcId="{6C5DAEA9-2DBC-4F92-AA3F-571E17CE2F2B}" destId="{08359934-E272-4484-812D-7C23DFDADE5D}" srcOrd="8" destOrd="0" presId="urn:microsoft.com/office/officeart/2005/8/layout/vList2"/>
    <dgm:cxn modelId="{0D52F2D1-B5C6-463A-BF57-F4580AA975AC}" type="presParOf" srcId="{6C5DAEA9-2DBC-4F92-AA3F-571E17CE2F2B}" destId="{BF138F4B-54B6-41C4-B389-50CAD56F920D}" srcOrd="9" destOrd="0" presId="urn:microsoft.com/office/officeart/2005/8/layout/vList2"/>
    <dgm:cxn modelId="{D433A3EC-6912-431E-B837-CD6A355571DC}" type="presParOf" srcId="{6C5DAEA9-2DBC-4F92-AA3F-571E17CE2F2B}" destId="{8167A6D2-76F4-4807-99E9-F9897148E36E}" srcOrd="10" destOrd="0" presId="urn:microsoft.com/office/officeart/2005/8/layout/vList2"/>
    <dgm:cxn modelId="{FA40F61D-9BAF-48B0-997B-83FF8072AF56}" type="presParOf" srcId="{6C5DAEA9-2DBC-4F92-AA3F-571E17CE2F2B}" destId="{9EBFDA02-EB66-4CA7-A217-876EF45A108F}" srcOrd="11" destOrd="0" presId="urn:microsoft.com/office/officeart/2005/8/layout/vList2"/>
    <dgm:cxn modelId="{8B25F0DC-F135-4273-8295-F000D5991574}" type="presParOf" srcId="{6C5DAEA9-2DBC-4F92-AA3F-571E17CE2F2B}" destId="{B2F1F92F-5923-4F78-A8CB-B16A8638F8EA}" srcOrd="12" destOrd="0" presId="urn:microsoft.com/office/officeart/2005/8/layout/vList2"/>
    <dgm:cxn modelId="{7C678842-E9EA-4B94-9E3F-584FB50941C7}" type="presParOf" srcId="{6C5DAEA9-2DBC-4F92-AA3F-571E17CE2F2B}" destId="{4215A226-E688-4722-86DF-2A25BF9E1383}" srcOrd="13" destOrd="0" presId="urn:microsoft.com/office/officeart/2005/8/layout/vList2"/>
    <dgm:cxn modelId="{7A867AA6-3CFD-4DE5-A795-F5C84657E7F1}" type="presParOf" srcId="{6C5DAEA9-2DBC-4F92-AA3F-571E17CE2F2B}" destId="{C51229E2-2324-4962-81E9-584A5B5D3F50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C2CE5-B568-4810-9FCE-C3D6AFC07553}">
      <dsp:nvSpPr>
        <dsp:cNvPr id="0" name=""/>
        <dsp:cNvSpPr/>
      </dsp:nvSpPr>
      <dsp:spPr>
        <a:xfrm>
          <a:off x="0" y="115770"/>
          <a:ext cx="6863621" cy="716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. STRAVNÉ</a:t>
          </a:r>
          <a:r>
            <a:rPr lang="cs-CZ" sz="1800" kern="1200" dirty="0"/>
            <a:t>- ZÁLOHA 1000KČ VŽDY K 25.V MĚSÍCI NA MĚSÍC NÁSLEDUJÍCÍ:</a:t>
          </a:r>
          <a:endParaRPr lang="en-US" sz="1800" kern="1200" dirty="0"/>
        </a:p>
      </dsp:txBody>
      <dsp:txXfrm>
        <a:off x="34954" y="150724"/>
        <a:ext cx="6793713" cy="646132"/>
      </dsp:txXfrm>
    </dsp:sp>
    <dsp:sp modelId="{99D322DA-F3C1-4CBC-9937-F7FB3D0FEBAC}">
      <dsp:nvSpPr>
        <dsp:cNvPr id="0" name=""/>
        <dsp:cNvSpPr/>
      </dsp:nvSpPr>
      <dsp:spPr>
        <a:xfrm>
          <a:off x="0" y="883650"/>
          <a:ext cx="6863621" cy="716040"/>
        </a:xfrm>
        <a:prstGeom prst="roundRect">
          <a:avLst/>
        </a:prstGeom>
        <a:solidFill>
          <a:schemeClr val="accent2">
            <a:hueOff val="215499"/>
            <a:satOff val="-1503"/>
            <a:lumOff val="2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NAPŘ. 25.8. ZAPLATÍM OBĚDY NA MĚSÍC SRPEN</a:t>
          </a:r>
          <a:r>
            <a:rPr lang="cs-CZ" sz="1800" kern="1200" dirty="0">
              <a:sym typeface="Wingdings" panose="05000000000000000000" pitchFamily="2" charset="2"/>
            </a:rPr>
            <a:t></a:t>
          </a:r>
          <a:endParaRPr lang="en-US" sz="1800" kern="1200" dirty="0"/>
        </a:p>
      </dsp:txBody>
      <dsp:txXfrm>
        <a:off x="34954" y="918604"/>
        <a:ext cx="6793713" cy="646132"/>
      </dsp:txXfrm>
    </dsp:sp>
    <dsp:sp modelId="{A6186C26-5ADF-489E-BD60-EEF69EE97EDC}">
      <dsp:nvSpPr>
        <dsp:cNvPr id="0" name=""/>
        <dsp:cNvSpPr/>
      </dsp:nvSpPr>
      <dsp:spPr>
        <a:xfrm>
          <a:off x="0" y="1651530"/>
          <a:ext cx="6863621" cy="716040"/>
        </a:xfrm>
        <a:prstGeom prst="roundRect">
          <a:avLst/>
        </a:prstGeom>
        <a:solidFill>
          <a:schemeClr val="accent2">
            <a:hueOff val="430997"/>
            <a:satOff val="-3007"/>
            <a:lumOff val="4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VYÚČTOVÁNÍ PROBÍHÁ 2X ROČNĚ( OBVYKLE V SRPNU A LEDNU..)</a:t>
          </a:r>
          <a:endParaRPr lang="en-US" sz="1800" kern="1200"/>
        </a:p>
      </dsp:txBody>
      <dsp:txXfrm>
        <a:off x="34954" y="1686484"/>
        <a:ext cx="6793713" cy="646132"/>
      </dsp:txXfrm>
    </dsp:sp>
    <dsp:sp modelId="{D5CC554B-C1FC-4EF8-ADDC-3B604D4180AC}">
      <dsp:nvSpPr>
        <dsp:cNvPr id="0" name=""/>
        <dsp:cNvSpPr/>
      </dsp:nvSpPr>
      <dsp:spPr>
        <a:xfrm>
          <a:off x="0" y="2423029"/>
          <a:ext cx="6863621" cy="716040"/>
        </a:xfrm>
        <a:prstGeom prst="roundRect">
          <a:avLst/>
        </a:prstGeom>
        <a:solidFill>
          <a:schemeClr val="accent2">
            <a:hueOff val="646496"/>
            <a:satOff val="-4510"/>
            <a:lumOff val="6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. </a:t>
          </a:r>
          <a:r>
            <a:rPr lang="cs-CZ" sz="1800" b="1" kern="1200"/>
            <a:t>ŠKOLNÉ</a:t>
          </a:r>
          <a:r>
            <a:rPr lang="cs-CZ" sz="1800" kern="1200"/>
            <a:t>= PROVOZNÍ NÁKLADY- 2X ROČNĚ( V 1/2ZÁŘÍ </a:t>
          </a:r>
          <a:r>
            <a:rPr lang="cs-CZ" sz="1800" b="1" kern="1200"/>
            <a:t>1600KČ,</a:t>
          </a:r>
          <a:endParaRPr lang="en-US" sz="1800" kern="1200"/>
        </a:p>
      </dsp:txBody>
      <dsp:txXfrm>
        <a:off x="34954" y="2457983"/>
        <a:ext cx="6793713" cy="646132"/>
      </dsp:txXfrm>
    </dsp:sp>
    <dsp:sp modelId="{08359934-E272-4484-812D-7C23DFDADE5D}">
      <dsp:nvSpPr>
        <dsp:cNvPr id="0" name=""/>
        <dsp:cNvSpPr/>
      </dsp:nvSpPr>
      <dsp:spPr>
        <a:xfrm>
          <a:off x="0" y="3187290"/>
          <a:ext cx="6863621" cy="716040"/>
        </a:xfrm>
        <a:prstGeom prst="roundRect">
          <a:avLst/>
        </a:prstGeom>
        <a:solidFill>
          <a:schemeClr val="accent2">
            <a:hueOff val="861995"/>
            <a:satOff val="-6013"/>
            <a:lumOff val="8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V 1/2LEDNA </a:t>
          </a:r>
          <a:r>
            <a:rPr lang="cs-CZ" sz="1800" b="1" kern="1200"/>
            <a:t>2800KČ</a:t>
          </a:r>
          <a:r>
            <a:rPr lang="cs-CZ" sz="1800" kern="1200"/>
            <a:t>- PŘIPOMENEME..</a:t>
          </a:r>
          <a:endParaRPr lang="en-US" sz="1800" kern="1200"/>
        </a:p>
      </dsp:txBody>
      <dsp:txXfrm>
        <a:off x="34954" y="3222244"/>
        <a:ext cx="6793713" cy="646132"/>
      </dsp:txXfrm>
    </dsp:sp>
    <dsp:sp modelId="{8167A6D2-76F4-4807-99E9-F9897148E36E}">
      <dsp:nvSpPr>
        <dsp:cNvPr id="0" name=""/>
        <dsp:cNvSpPr/>
      </dsp:nvSpPr>
      <dsp:spPr>
        <a:xfrm>
          <a:off x="0" y="3955170"/>
          <a:ext cx="6863621" cy="716040"/>
        </a:xfrm>
        <a:prstGeom prst="roundRect">
          <a:avLst/>
        </a:prstGeom>
        <a:solidFill>
          <a:schemeClr val="accent2">
            <a:hueOff val="1077493"/>
            <a:satOff val="-7516"/>
            <a:lumOff val="11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předškoláci a děti s OŠD školné neplatí!</a:t>
          </a:r>
          <a:endParaRPr lang="en-US" sz="1800" kern="1200"/>
        </a:p>
      </dsp:txBody>
      <dsp:txXfrm>
        <a:off x="34954" y="3990124"/>
        <a:ext cx="6793713" cy="646132"/>
      </dsp:txXfrm>
    </dsp:sp>
    <dsp:sp modelId="{B2F1F92F-5923-4F78-A8CB-B16A8638F8EA}">
      <dsp:nvSpPr>
        <dsp:cNvPr id="0" name=""/>
        <dsp:cNvSpPr/>
      </dsp:nvSpPr>
      <dsp:spPr>
        <a:xfrm>
          <a:off x="0" y="4723050"/>
          <a:ext cx="6863621" cy="716040"/>
        </a:xfrm>
        <a:prstGeom prst="roundRect">
          <a:avLst/>
        </a:prstGeom>
        <a:solidFill>
          <a:schemeClr val="accent2">
            <a:hueOff val="1292992"/>
            <a:satOff val="-9020"/>
            <a:lumOff val="13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. </a:t>
          </a:r>
          <a:r>
            <a:rPr lang="cs-CZ" sz="1800" b="1" kern="1200"/>
            <a:t>KULTURNÍ FOND</a:t>
          </a:r>
          <a:r>
            <a:rPr lang="cs-CZ" sz="1800" kern="1200"/>
            <a:t>- </a:t>
          </a:r>
          <a:r>
            <a:rPr lang="cs-CZ" sz="1800" b="1" kern="1200"/>
            <a:t>1000KČ</a:t>
          </a:r>
          <a:r>
            <a:rPr lang="cs-CZ" sz="1800" kern="1200"/>
            <a:t>- VYBÍRÁME V ½ ZÁŘÍ ,</a:t>
          </a:r>
          <a:endParaRPr lang="en-US" sz="1800" kern="1200"/>
        </a:p>
      </dsp:txBody>
      <dsp:txXfrm>
        <a:off x="34954" y="4758004"/>
        <a:ext cx="6793713" cy="646132"/>
      </dsp:txXfrm>
    </dsp:sp>
    <dsp:sp modelId="{C51229E2-2324-4962-81E9-584A5B5D3F50}">
      <dsp:nvSpPr>
        <dsp:cNvPr id="0" name=""/>
        <dsp:cNvSpPr/>
      </dsp:nvSpPr>
      <dsp:spPr>
        <a:xfrm>
          <a:off x="0" y="5490930"/>
          <a:ext cx="6863621" cy="716040"/>
        </a:xfrm>
        <a:prstGeom prst="roundRect">
          <a:avLst/>
        </a:prstGeom>
        <a:solidFill>
          <a:schemeClr val="accent2">
            <a:hueOff val="1508491"/>
            <a:satOff val="-10523"/>
            <a:lumOff val="15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 Z NĚJ HRADÍME AKCE V MŠ (DIVADLA, VÝLETY..)</a:t>
          </a:r>
          <a:endParaRPr lang="en-US" sz="1800" kern="1200" dirty="0"/>
        </a:p>
      </dsp:txBody>
      <dsp:txXfrm>
        <a:off x="34954" y="5525884"/>
        <a:ext cx="6793713" cy="646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5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5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5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70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3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5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9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9/1/2023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3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27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74">
            <a:extLst>
              <a:ext uri="{FF2B5EF4-FFF2-40B4-BE49-F238E27FC236}">
                <a16:creationId xmlns:a16="http://schemas.microsoft.com/office/drawing/2014/main" id="{FED6D074-A5E9-4040-9A92-7CD5F68AC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Školka? V pohodě🙂 - Modrý koník">
            <a:extLst>
              <a:ext uri="{FF2B5EF4-FFF2-40B4-BE49-F238E27FC236}">
                <a16:creationId xmlns:a16="http://schemas.microsoft.com/office/drawing/2014/main" id="{38D757B1-EAD0-4D61-B635-FF604D6BE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76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34F8A5-ED97-453F-A183-609108DA9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1755" y="617839"/>
            <a:ext cx="7983941" cy="1190874"/>
          </a:xfrm>
        </p:spPr>
        <p:txBody>
          <a:bodyPr anchor="b">
            <a:norm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</a:rPr>
              <a:t>   TŘÍDNÍ SCHŮZKA 31.08.2023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E657B6-E85C-4245-846D-719BCC26D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5495" y="2238125"/>
            <a:ext cx="7015350" cy="1190874"/>
          </a:xfrm>
        </p:spPr>
        <p:txBody>
          <a:bodyPr anchor="t">
            <a:norm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</a:rPr>
              <a:t>MATEŘSKÁ ŠKOLA Tři Dvory, okres </a:t>
            </a:r>
            <a:r>
              <a:rPr lang="cs-CZ" dirty="0" err="1">
                <a:solidFill>
                  <a:srgbClr val="FFFFFF"/>
                </a:solidFill>
              </a:rPr>
              <a:t>kolín</a:t>
            </a:r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4AA027-97B8-4059-BD8B-875A18C9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64" y="327804"/>
            <a:ext cx="1943062" cy="983411"/>
          </a:xfrm>
        </p:spPr>
        <p:txBody>
          <a:bodyPr anchor="ctr">
            <a:normAutofit/>
          </a:bodyPr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A061ED-0A8B-4485-9A05-B66CC88D1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19" y="1526875"/>
            <a:ext cx="4465001" cy="5331125"/>
          </a:xfrm>
        </p:spPr>
        <p:txBody>
          <a:bodyPr anchor="t">
            <a:normAutofit fontScale="92500" lnSpcReduction="10000"/>
          </a:bodyPr>
          <a:lstStyle/>
          <a:p>
            <a:r>
              <a:rPr lang="cs-CZ" dirty="0"/>
              <a:t>SPONZOŘI- TIP – v příštích letech uvažujeme o rozšíření herních prvků na školní zahradě</a:t>
            </a:r>
          </a:p>
          <a:p>
            <a:pPr marL="0" indent="0">
              <a:buNone/>
            </a:pPr>
            <a:r>
              <a:rPr lang="cs-CZ" dirty="0"/>
              <a:t>    ( likvidace nefunkční lodi a mašinky)</a:t>
            </a:r>
          </a:p>
          <a:p>
            <a:endParaRPr lang="cs-CZ" dirty="0"/>
          </a:p>
          <a:p>
            <a:r>
              <a:rPr lang="cs-CZ" dirty="0"/>
              <a:t>PROSTOR PRO DOTAZY</a:t>
            </a:r>
          </a:p>
          <a:p>
            <a:r>
              <a:rPr lang="cs-CZ" dirty="0"/>
              <a:t>NÁSLEDUJE PŘEDNÁŠKA MGR. OTEVŘELOVÉ:</a:t>
            </a:r>
          </a:p>
          <a:p>
            <a:pPr marL="0" indent="0">
              <a:buNone/>
            </a:pPr>
            <a:r>
              <a:rPr lang="cs-CZ" dirty="0"/>
              <a:t>,,JAK MÍT ŠŤASTNÉ A SPOKOJENÉ DÍTĚ,,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600" b="1" dirty="0"/>
              <a:t>DĚKUJEME ZA ÚČAST </a:t>
            </a:r>
          </a:p>
          <a:p>
            <a:pPr marL="0" indent="0">
              <a:buNone/>
            </a:pPr>
            <a:r>
              <a:rPr lang="cs-CZ" sz="2600" b="1" dirty="0"/>
              <a:t>NA TŘÍDNÍ SCHŮZCE </a:t>
            </a:r>
            <a:r>
              <a:rPr lang="cs-CZ" sz="2600" b="1" dirty="0">
                <a:sym typeface="Wingdings" panose="05000000000000000000" pitchFamily="2" charset="2"/>
              </a:rPr>
              <a:t></a:t>
            </a:r>
            <a:endParaRPr lang="cs-CZ" sz="2600" b="1" dirty="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9151340-7EF2-0647-A719-394EFC3A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87448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437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31BE69-F669-4759-9038-A6886C6A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3EBB53-B778-44C0-99A0-219DD3E0A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042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7B49DDE3-D095-6B49-8468-C97AFBEC5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8E93B8-EE6B-4183-92E8-58BEA0B03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8995" y="379141"/>
            <a:ext cx="5340506" cy="1731449"/>
          </a:xfrm>
        </p:spPr>
        <p:txBody>
          <a:bodyPr anchor="ctr">
            <a:normAutofit/>
          </a:bodyPr>
          <a:lstStyle/>
          <a:p>
            <a:r>
              <a:rPr lang="cs-CZ" dirty="0"/>
              <a:t>ÚVOD- PŘEDSTAVENÍ</a:t>
            </a:r>
          </a:p>
        </p:txBody>
      </p:sp>
      <p:pic>
        <p:nvPicPr>
          <p:cNvPr id="7" name="Obrázek 6" descr="Obsah obrázku tráva, osoba, exteriér, stojící&#10;&#10;Popis byl vytvořen automaticky">
            <a:extLst>
              <a:ext uri="{FF2B5EF4-FFF2-40B4-BE49-F238E27FC236}">
                <a16:creationId xmlns:a16="http://schemas.microsoft.com/office/drawing/2014/main" id="{82F622CC-80A0-423B-F53E-C47A8D555B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r="5543" b="1"/>
          <a:stretch/>
        </p:blipFill>
        <p:spPr>
          <a:xfrm>
            <a:off x="1109595" y="805232"/>
            <a:ext cx="3876811" cy="5245563"/>
          </a:xfrm>
          <a:custGeom>
            <a:avLst/>
            <a:gdLst/>
            <a:ahLst/>
            <a:cxnLst/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</p:spPr>
      </p:pic>
      <p:sp>
        <p:nvSpPr>
          <p:cNvPr id="2070" name="Freeform: Shape 2069">
            <a:extLst>
              <a:ext uri="{FF2B5EF4-FFF2-40B4-BE49-F238E27FC236}">
                <a16:creationId xmlns:a16="http://schemas.microsoft.com/office/drawing/2014/main" id="{C3CA578B-5FA2-42B3-85A7-E78AFE06B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C76DC-769B-4C66-8CB1-D45D4492D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3376" y="2467429"/>
            <a:ext cx="6813395" cy="4747410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cs-CZ" sz="3100" dirty="0"/>
          </a:p>
          <a:p>
            <a:pPr>
              <a:lnSpc>
                <a:spcPct val="100000"/>
              </a:lnSpc>
            </a:pPr>
            <a:r>
              <a:rPr lang="cs-CZ" sz="3100" dirty="0"/>
              <a:t>PŘIVÍTÁNÍ, </a:t>
            </a:r>
          </a:p>
          <a:p>
            <a:pPr>
              <a:lnSpc>
                <a:spcPct val="100000"/>
              </a:lnSpc>
            </a:pPr>
            <a:r>
              <a:rPr lang="cs-CZ" sz="3100" dirty="0"/>
              <a:t>PŘEDSTAVENÍ P.UČITELEK  </a:t>
            </a:r>
          </a:p>
          <a:p>
            <a:pPr>
              <a:lnSpc>
                <a:spcPct val="100000"/>
              </a:lnSpc>
            </a:pPr>
            <a:r>
              <a:rPr lang="cs-CZ" sz="3100" dirty="0"/>
              <a:t>A ŠKOLNÍ ASISTENTKY NOVÝM RODIČŮM</a:t>
            </a:r>
          </a:p>
          <a:p>
            <a:pPr>
              <a:lnSpc>
                <a:spcPct val="100000"/>
              </a:lnSpc>
            </a:pPr>
            <a:endParaRPr lang="cs-CZ" sz="3100" dirty="0"/>
          </a:p>
          <a:p>
            <a:pPr>
              <a:lnSpc>
                <a:spcPct val="100000"/>
              </a:lnSpc>
            </a:pPr>
            <a:r>
              <a:rPr lang="cs-CZ" sz="3100" dirty="0"/>
              <a:t>FUNKCE ŠKOLNÍHO ASISTENTA V MŠ- PRACUJE NEJEN S DĚTMI, KTERÉ POTŘEBUJÍ PEDAGOGICKOU PODPORU, DOPOMOC PŘI SEBEOBSLUZE, INDIVIDUÁLNÍ PÉČE( PRÁCE </a:t>
            </a:r>
          </a:p>
          <a:p>
            <a:pPr>
              <a:lnSpc>
                <a:spcPct val="100000"/>
              </a:lnSpc>
            </a:pPr>
            <a:r>
              <a:rPr lang="cs-CZ" sz="3100" dirty="0"/>
              <a:t>U STOLEČKU, POHYB.A VÝTV.ČINNOSTI..)</a:t>
            </a:r>
          </a:p>
          <a:p>
            <a:pPr>
              <a:lnSpc>
                <a:spcPct val="100000"/>
              </a:lnSpc>
            </a:pPr>
            <a:endParaRPr lang="cs-CZ" sz="1700" dirty="0"/>
          </a:p>
          <a:p>
            <a:pPr marL="0" indent="0">
              <a:lnSpc>
                <a:spcPct val="100000"/>
              </a:lnSpc>
              <a:buNone/>
            </a:pPr>
            <a:endParaRPr lang="cs-CZ" sz="1700" dirty="0"/>
          </a:p>
          <a:p>
            <a:pPr>
              <a:lnSpc>
                <a:spcPct val="100000"/>
              </a:lnSpc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302555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4F57825D-8E27-F741-BB30-77B51E11F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D7637C-0402-4DA4-B174-249677757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95" y="507156"/>
            <a:ext cx="5132991" cy="1507398"/>
          </a:xfrm>
        </p:spPr>
        <p:txBody>
          <a:bodyPr anchor="ctr">
            <a:normAutofit/>
          </a:bodyPr>
          <a:lstStyle/>
          <a:p>
            <a:r>
              <a:rPr lang="cs-CZ" sz="3200" dirty="0"/>
              <a:t>ADAPTACE 1. A 2.TŘÍDA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9DE2DC-0829-4540-9AC1-2A2D14479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04" y="1876926"/>
            <a:ext cx="6305313" cy="49800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800" dirty="0"/>
              <a:t>NASTÍNĚNÍ PRVNÍCH DNŮ VE ŠKOLCE- DĚTI SE SEZNAMUJÍ S OSTATNÍMI DĚTMI, PANÍ UČITELKAMI 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I NEPEDAGOGY, PROSTŘEDÍM A REŽIMEM DNE V MŠ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. DĚTI VE 2. TŘÍDĚ SI ZVYKAJÍ NA VĚTŠÍ KOLEKTIV,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  PŘEDŠKOLÁCI SE   PŘIPRAVUJÍ NA VSTUP DO ZŠ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  A DALSÍ UPLATNĚNÍ VE SPOLEČNOSTI, MAJÍ   TZV.VÍCE,,PRÁCE,,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 ZAPOJUJÍ SE VÍCE DO AKCÍ MŠ- BESÍDKY, VÍTÁNÍ OBČÁNKŮ.., letos budeme na vstup do </a:t>
            </a:r>
            <a:r>
              <a:rPr lang="cs-CZ" sz="1800" dirty="0" err="1"/>
              <a:t>Zš</a:t>
            </a:r>
            <a:r>
              <a:rPr lang="cs-CZ" sz="1800" dirty="0"/>
              <a:t> připravovat 22 dětí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. ZKVALITNĚNÍ PROSTŘEDÍ VE 2,TŘÍDĚ- nová výmalba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300" dirty="0"/>
          </a:p>
        </p:txBody>
      </p:sp>
      <p:sp>
        <p:nvSpPr>
          <p:cNvPr id="98" name="Freeform 24">
            <a:extLst>
              <a:ext uri="{FF2B5EF4-FFF2-40B4-BE49-F238E27FC236}">
                <a16:creationId xmlns:a16="http://schemas.microsoft.com/office/drawing/2014/main" id="{BFE0876F-3684-9542-BE96-0F5B20466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4477" y="0"/>
            <a:ext cx="3047936" cy="3773626"/>
          </a:xfrm>
          <a:custGeom>
            <a:avLst/>
            <a:gdLst>
              <a:gd name="connsiteX0" fmla="*/ 0 w 3047936"/>
              <a:gd name="connsiteY0" fmla="*/ 0 h 3773626"/>
              <a:gd name="connsiteX1" fmla="*/ 3047936 w 3047936"/>
              <a:gd name="connsiteY1" fmla="*/ 0 h 3773626"/>
              <a:gd name="connsiteX2" fmla="*/ 3047936 w 3047936"/>
              <a:gd name="connsiteY2" fmla="*/ 2315480 h 3773626"/>
              <a:gd name="connsiteX3" fmla="*/ 2649870 w 3047936"/>
              <a:gd name="connsiteY3" fmla="*/ 3164756 h 3773626"/>
              <a:gd name="connsiteX4" fmla="*/ 1660164 w 3047936"/>
              <a:gd name="connsiteY4" fmla="*/ 3656406 h 3773626"/>
              <a:gd name="connsiteX5" fmla="*/ 1521470 w 3047936"/>
              <a:gd name="connsiteY5" fmla="*/ 3773626 h 3773626"/>
              <a:gd name="connsiteX6" fmla="*/ 1387771 w 3047936"/>
              <a:gd name="connsiteY6" fmla="*/ 3656406 h 3773626"/>
              <a:gd name="connsiteX7" fmla="*/ 398065 w 3047936"/>
              <a:gd name="connsiteY7" fmla="*/ 3164756 h 3773626"/>
              <a:gd name="connsiteX8" fmla="*/ 0 w 3047936"/>
              <a:gd name="connsiteY8" fmla="*/ 2315480 h 377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7936" h="3773626">
                <a:moveTo>
                  <a:pt x="0" y="0"/>
                </a:moveTo>
                <a:lnTo>
                  <a:pt x="3047936" y="0"/>
                </a:lnTo>
                <a:lnTo>
                  <a:pt x="3047936" y="2315480"/>
                </a:lnTo>
                <a:cubicBezTo>
                  <a:pt x="3047936" y="2753935"/>
                  <a:pt x="2923541" y="2973396"/>
                  <a:pt x="2649870" y="3164756"/>
                </a:cubicBezTo>
                <a:cubicBezTo>
                  <a:pt x="2365260" y="3329648"/>
                  <a:pt x="1991682" y="3400216"/>
                  <a:pt x="1660164" y="3656406"/>
                </a:cubicBezTo>
                <a:lnTo>
                  <a:pt x="1521470" y="3773626"/>
                </a:lnTo>
                <a:lnTo>
                  <a:pt x="1387771" y="3656406"/>
                </a:lnTo>
                <a:cubicBezTo>
                  <a:pt x="1056252" y="3400216"/>
                  <a:pt x="682674" y="3329648"/>
                  <a:pt x="398065" y="3164756"/>
                </a:cubicBezTo>
                <a:cubicBezTo>
                  <a:pt x="124394" y="2973396"/>
                  <a:pt x="0" y="2753935"/>
                  <a:pt x="0" y="23154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0" name="Freeform 25">
            <a:extLst>
              <a:ext uri="{FF2B5EF4-FFF2-40B4-BE49-F238E27FC236}">
                <a16:creationId xmlns:a16="http://schemas.microsoft.com/office/drawing/2014/main" id="{1C790CCF-160E-D54B-8E48-E6AC86C3F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217579" y="3099937"/>
            <a:ext cx="3047936" cy="3757056"/>
          </a:xfrm>
          <a:custGeom>
            <a:avLst/>
            <a:gdLst>
              <a:gd name="connsiteX0" fmla="*/ 0 w 3047936"/>
              <a:gd name="connsiteY0" fmla="*/ 0 h 3773626"/>
              <a:gd name="connsiteX1" fmla="*/ 3047936 w 3047936"/>
              <a:gd name="connsiteY1" fmla="*/ 0 h 3773626"/>
              <a:gd name="connsiteX2" fmla="*/ 3047936 w 3047936"/>
              <a:gd name="connsiteY2" fmla="*/ 2315480 h 3773626"/>
              <a:gd name="connsiteX3" fmla="*/ 2649870 w 3047936"/>
              <a:gd name="connsiteY3" fmla="*/ 3164756 h 3773626"/>
              <a:gd name="connsiteX4" fmla="*/ 1660164 w 3047936"/>
              <a:gd name="connsiteY4" fmla="*/ 3656406 h 3773626"/>
              <a:gd name="connsiteX5" fmla="*/ 1521470 w 3047936"/>
              <a:gd name="connsiteY5" fmla="*/ 3773626 h 3773626"/>
              <a:gd name="connsiteX6" fmla="*/ 1387771 w 3047936"/>
              <a:gd name="connsiteY6" fmla="*/ 3656406 h 3773626"/>
              <a:gd name="connsiteX7" fmla="*/ 398065 w 3047936"/>
              <a:gd name="connsiteY7" fmla="*/ 3164756 h 3773626"/>
              <a:gd name="connsiteX8" fmla="*/ 0 w 3047936"/>
              <a:gd name="connsiteY8" fmla="*/ 2315480 h 377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7936" h="3773626">
                <a:moveTo>
                  <a:pt x="0" y="0"/>
                </a:moveTo>
                <a:lnTo>
                  <a:pt x="3047936" y="0"/>
                </a:lnTo>
                <a:lnTo>
                  <a:pt x="3047936" y="2315480"/>
                </a:lnTo>
                <a:cubicBezTo>
                  <a:pt x="3047936" y="2753935"/>
                  <a:pt x="2923541" y="2973396"/>
                  <a:pt x="2649870" y="3164756"/>
                </a:cubicBezTo>
                <a:cubicBezTo>
                  <a:pt x="2365260" y="3329648"/>
                  <a:pt x="1991682" y="3400216"/>
                  <a:pt x="1660164" y="3656406"/>
                </a:cubicBezTo>
                <a:lnTo>
                  <a:pt x="1521470" y="3773626"/>
                </a:lnTo>
                <a:lnTo>
                  <a:pt x="1387771" y="3656406"/>
                </a:lnTo>
                <a:cubicBezTo>
                  <a:pt x="1056252" y="3400216"/>
                  <a:pt x="682674" y="3329648"/>
                  <a:pt x="398065" y="3164756"/>
                </a:cubicBezTo>
                <a:cubicBezTo>
                  <a:pt x="124394" y="2973396"/>
                  <a:pt x="0" y="2753935"/>
                  <a:pt x="0" y="23154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AD693D4-ED49-41BF-843E-43B09DBBA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499" y="0"/>
            <a:ext cx="3152474" cy="3837982"/>
          </a:xfrm>
          <a:custGeom>
            <a:avLst/>
            <a:gdLst>
              <a:gd name="connsiteX0" fmla="*/ 0 w 3152219"/>
              <a:gd name="connsiteY0" fmla="*/ 0 h 3837982"/>
              <a:gd name="connsiteX1" fmla="*/ 3152219 w 3152219"/>
              <a:gd name="connsiteY1" fmla="*/ 0 h 3837982"/>
              <a:gd name="connsiteX2" fmla="*/ 3152219 w 3152219"/>
              <a:gd name="connsiteY2" fmla="*/ 2329946 h 3837982"/>
              <a:gd name="connsiteX3" fmla="*/ 2740534 w 3152219"/>
              <a:gd name="connsiteY3" fmla="*/ 3208280 h 3837982"/>
              <a:gd name="connsiteX4" fmla="*/ 1716965 w 3152219"/>
              <a:gd name="connsiteY4" fmla="*/ 3716751 h 3837982"/>
              <a:gd name="connsiteX5" fmla="*/ 1573526 w 3152219"/>
              <a:gd name="connsiteY5" fmla="*/ 3837982 h 3837982"/>
              <a:gd name="connsiteX6" fmla="*/ 1435253 w 3152219"/>
              <a:gd name="connsiteY6" fmla="*/ 3716751 h 3837982"/>
              <a:gd name="connsiteX7" fmla="*/ 411685 w 3152219"/>
              <a:gd name="connsiteY7" fmla="*/ 3208280 h 3837982"/>
              <a:gd name="connsiteX8" fmla="*/ 0 w 3152219"/>
              <a:gd name="connsiteY8" fmla="*/ 2329946 h 3837982"/>
              <a:gd name="connsiteX0" fmla="*/ 0 w 3152219"/>
              <a:gd name="connsiteY0" fmla="*/ 0 h 3837982"/>
              <a:gd name="connsiteX1" fmla="*/ 3152219 w 3152219"/>
              <a:gd name="connsiteY1" fmla="*/ 0 h 3837982"/>
              <a:gd name="connsiteX2" fmla="*/ 3152219 w 3152219"/>
              <a:gd name="connsiteY2" fmla="*/ 2329946 h 3837982"/>
              <a:gd name="connsiteX3" fmla="*/ 2740534 w 3152219"/>
              <a:gd name="connsiteY3" fmla="*/ 3208280 h 3837982"/>
              <a:gd name="connsiteX4" fmla="*/ 1716965 w 3152219"/>
              <a:gd name="connsiteY4" fmla="*/ 3716751 h 3837982"/>
              <a:gd name="connsiteX5" fmla="*/ 1573526 w 3152219"/>
              <a:gd name="connsiteY5" fmla="*/ 3837982 h 3837982"/>
              <a:gd name="connsiteX6" fmla="*/ 1435253 w 3152219"/>
              <a:gd name="connsiteY6" fmla="*/ 3716751 h 3837982"/>
              <a:gd name="connsiteX7" fmla="*/ 411685 w 3152219"/>
              <a:gd name="connsiteY7" fmla="*/ 3208280 h 3837982"/>
              <a:gd name="connsiteX8" fmla="*/ 0 w 3152219"/>
              <a:gd name="connsiteY8" fmla="*/ 2329946 h 3837982"/>
              <a:gd name="connsiteX9" fmla="*/ 91440 w 3152219"/>
              <a:gd name="connsiteY9" fmla="*/ 91440 h 3837982"/>
              <a:gd name="connsiteX0" fmla="*/ 5349 w 3157568"/>
              <a:gd name="connsiteY0" fmla="*/ 0 h 3837982"/>
              <a:gd name="connsiteX1" fmla="*/ 3157568 w 3157568"/>
              <a:gd name="connsiteY1" fmla="*/ 0 h 3837982"/>
              <a:gd name="connsiteX2" fmla="*/ 3157568 w 3157568"/>
              <a:gd name="connsiteY2" fmla="*/ 2329946 h 3837982"/>
              <a:gd name="connsiteX3" fmla="*/ 2745883 w 3157568"/>
              <a:gd name="connsiteY3" fmla="*/ 3208280 h 3837982"/>
              <a:gd name="connsiteX4" fmla="*/ 1722314 w 3157568"/>
              <a:gd name="connsiteY4" fmla="*/ 3716751 h 3837982"/>
              <a:gd name="connsiteX5" fmla="*/ 1578875 w 3157568"/>
              <a:gd name="connsiteY5" fmla="*/ 3837982 h 3837982"/>
              <a:gd name="connsiteX6" fmla="*/ 1440602 w 3157568"/>
              <a:gd name="connsiteY6" fmla="*/ 3716751 h 3837982"/>
              <a:gd name="connsiteX7" fmla="*/ 417034 w 3157568"/>
              <a:gd name="connsiteY7" fmla="*/ 3208280 h 3837982"/>
              <a:gd name="connsiteX8" fmla="*/ 5349 w 3157568"/>
              <a:gd name="connsiteY8" fmla="*/ 2329946 h 3837982"/>
              <a:gd name="connsiteX9" fmla="*/ 0 w 3157568"/>
              <a:gd name="connsiteY9" fmla="*/ 4839 h 3837982"/>
              <a:gd name="connsiteX0" fmla="*/ 255 w 3152474"/>
              <a:gd name="connsiteY0" fmla="*/ 0 h 3837982"/>
              <a:gd name="connsiteX1" fmla="*/ 3152474 w 3152474"/>
              <a:gd name="connsiteY1" fmla="*/ 0 h 3837982"/>
              <a:gd name="connsiteX2" fmla="*/ 3152474 w 3152474"/>
              <a:gd name="connsiteY2" fmla="*/ 2329946 h 3837982"/>
              <a:gd name="connsiteX3" fmla="*/ 2740789 w 3152474"/>
              <a:gd name="connsiteY3" fmla="*/ 3208280 h 3837982"/>
              <a:gd name="connsiteX4" fmla="*/ 1717220 w 3152474"/>
              <a:gd name="connsiteY4" fmla="*/ 3716751 h 3837982"/>
              <a:gd name="connsiteX5" fmla="*/ 1573781 w 3152474"/>
              <a:gd name="connsiteY5" fmla="*/ 3837982 h 3837982"/>
              <a:gd name="connsiteX6" fmla="*/ 1435508 w 3152474"/>
              <a:gd name="connsiteY6" fmla="*/ 3716751 h 3837982"/>
              <a:gd name="connsiteX7" fmla="*/ 411940 w 3152474"/>
              <a:gd name="connsiteY7" fmla="*/ 3208280 h 3837982"/>
              <a:gd name="connsiteX8" fmla="*/ 255 w 3152474"/>
              <a:gd name="connsiteY8" fmla="*/ 2329946 h 3837982"/>
              <a:gd name="connsiteX9" fmla="*/ 0 w 3152474"/>
              <a:gd name="connsiteY9" fmla="*/ 35404 h 3837982"/>
              <a:gd name="connsiteX0" fmla="*/ 3152474 w 3152474"/>
              <a:gd name="connsiteY0" fmla="*/ 0 h 3837982"/>
              <a:gd name="connsiteX1" fmla="*/ 3152474 w 3152474"/>
              <a:gd name="connsiteY1" fmla="*/ 2329946 h 3837982"/>
              <a:gd name="connsiteX2" fmla="*/ 2740789 w 3152474"/>
              <a:gd name="connsiteY2" fmla="*/ 3208280 h 3837982"/>
              <a:gd name="connsiteX3" fmla="*/ 1717220 w 3152474"/>
              <a:gd name="connsiteY3" fmla="*/ 3716751 h 3837982"/>
              <a:gd name="connsiteX4" fmla="*/ 1573781 w 3152474"/>
              <a:gd name="connsiteY4" fmla="*/ 3837982 h 3837982"/>
              <a:gd name="connsiteX5" fmla="*/ 1435508 w 3152474"/>
              <a:gd name="connsiteY5" fmla="*/ 3716751 h 3837982"/>
              <a:gd name="connsiteX6" fmla="*/ 411940 w 3152474"/>
              <a:gd name="connsiteY6" fmla="*/ 3208280 h 3837982"/>
              <a:gd name="connsiteX7" fmla="*/ 255 w 3152474"/>
              <a:gd name="connsiteY7" fmla="*/ 2329946 h 3837982"/>
              <a:gd name="connsiteX8" fmla="*/ 0 w 3152474"/>
              <a:gd name="connsiteY8" fmla="*/ 35404 h 3837982"/>
              <a:gd name="connsiteX0" fmla="*/ 3152474 w 3152474"/>
              <a:gd name="connsiteY0" fmla="*/ 0 h 3837982"/>
              <a:gd name="connsiteX1" fmla="*/ 3152474 w 3152474"/>
              <a:gd name="connsiteY1" fmla="*/ 2329946 h 3837982"/>
              <a:gd name="connsiteX2" fmla="*/ 2740789 w 3152474"/>
              <a:gd name="connsiteY2" fmla="*/ 3208280 h 3837982"/>
              <a:gd name="connsiteX3" fmla="*/ 1717220 w 3152474"/>
              <a:gd name="connsiteY3" fmla="*/ 3716751 h 3837982"/>
              <a:gd name="connsiteX4" fmla="*/ 1573781 w 3152474"/>
              <a:gd name="connsiteY4" fmla="*/ 3837982 h 3837982"/>
              <a:gd name="connsiteX5" fmla="*/ 1435508 w 3152474"/>
              <a:gd name="connsiteY5" fmla="*/ 3716751 h 3837982"/>
              <a:gd name="connsiteX6" fmla="*/ 411940 w 3152474"/>
              <a:gd name="connsiteY6" fmla="*/ 3208280 h 3837982"/>
              <a:gd name="connsiteX7" fmla="*/ 255 w 3152474"/>
              <a:gd name="connsiteY7" fmla="*/ 2329946 h 3837982"/>
              <a:gd name="connsiteX8" fmla="*/ 0 w 3152474"/>
              <a:gd name="connsiteY8" fmla="*/ 4839 h 383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474" h="3837982">
                <a:moveTo>
                  <a:pt x="3152474" y="0"/>
                </a:moveTo>
                <a:lnTo>
                  <a:pt x="3152474" y="2329946"/>
                </a:lnTo>
                <a:cubicBezTo>
                  <a:pt x="3152474" y="2783403"/>
                  <a:pt x="3023823" y="3010372"/>
                  <a:pt x="2740789" y="3208280"/>
                </a:cubicBezTo>
                <a:cubicBezTo>
                  <a:pt x="2446441" y="3378814"/>
                  <a:pt x="2060081" y="3451796"/>
                  <a:pt x="1717220" y="3716751"/>
                </a:cubicBezTo>
                <a:lnTo>
                  <a:pt x="1573781" y="3837982"/>
                </a:lnTo>
                <a:lnTo>
                  <a:pt x="1435508" y="3716751"/>
                </a:lnTo>
                <a:cubicBezTo>
                  <a:pt x="1092646" y="3451796"/>
                  <a:pt x="706286" y="3378814"/>
                  <a:pt x="411940" y="3208280"/>
                </a:cubicBezTo>
                <a:cubicBezTo>
                  <a:pt x="128905" y="3010372"/>
                  <a:pt x="255" y="2783403"/>
                  <a:pt x="255" y="2329946"/>
                </a:cubicBezTo>
                <a:cubicBezTo>
                  <a:pt x="255" y="1553297"/>
                  <a:pt x="0" y="4839"/>
                  <a:pt x="0" y="4839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F4BD717D-C78B-4563-834F-8AC2FA831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5438" y="3033562"/>
            <a:ext cx="3152219" cy="3823431"/>
          </a:xfrm>
          <a:custGeom>
            <a:avLst/>
            <a:gdLst>
              <a:gd name="connsiteX0" fmla="*/ 1573526 w 3152219"/>
              <a:gd name="connsiteY0" fmla="*/ 0 h 3823431"/>
              <a:gd name="connsiteX1" fmla="*/ 1716965 w 3152219"/>
              <a:gd name="connsiteY1" fmla="*/ 121231 h 3823431"/>
              <a:gd name="connsiteX2" fmla="*/ 2740534 w 3152219"/>
              <a:gd name="connsiteY2" fmla="*/ 629702 h 3823431"/>
              <a:gd name="connsiteX3" fmla="*/ 3152219 w 3152219"/>
              <a:gd name="connsiteY3" fmla="*/ 1508036 h 3823431"/>
              <a:gd name="connsiteX4" fmla="*/ 3152219 w 3152219"/>
              <a:gd name="connsiteY4" fmla="*/ 3823431 h 3823431"/>
              <a:gd name="connsiteX5" fmla="*/ 0 w 3152219"/>
              <a:gd name="connsiteY5" fmla="*/ 3823431 h 3823431"/>
              <a:gd name="connsiteX6" fmla="*/ 0 w 3152219"/>
              <a:gd name="connsiteY6" fmla="*/ 1508036 h 3823431"/>
              <a:gd name="connsiteX7" fmla="*/ 411685 w 3152219"/>
              <a:gd name="connsiteY7" fmla="*/ 629702 h 3823431"/>
              <a:gd name="connsiteX8" fmla="*/ 1435253 w 3152219"/>
              <a:gd name="connsiteY8" fmla="*/ 121231 h 3823431"/>
              <a:gd name="connsiteX0" fmla="*/ 0 w 3152219"/>
              <a:gd name="connsiteY0" fmla="*/ 3823431 h 3914871"/>
              <a:gd name="connsiteX1" fmla="*/ 0 w 3152219"/>
              <a:gd name="connsiteY1" fmla="*/ 1508036 h 3914871"/>
              <a:gd name="connsiteX2" fmla="*/ 411685 w 3152219"/>
              <a:gd name="connsiteY2" fmla="*/ 629702 h 3914871"/>
              <a:gd name="connsiteX3" fmla="*/ 1435253 w 3152219"/>
              <a:gd name="connsiteY3" fmla="*/ 121231 h 3914871"/>
              <a:gd name="connsiteX4" fmla="*/ 1573526 w 3152219"/>
              <a:gd name="connsiteY4" fmla="*/ 0 h 3914871"/>
              <a:gd name="connsiteX5" fmla="*/ 1716965 w 3152219"/>
              <a:gd name="connsiteY5" fmla="*/ 121231 h 3914871"/>
              <a:gd name="connsiteX6" fmla="*/ 2740534 w 3152219"/>
              <a:gd name="connsiteY6" fmla="*/ 629702 h 3914871"/>
              <a:gd name="connsiteX7" fmla="*/ 3152219 w 3152219"/>
              <a:gd name="connsiteY7" fmla="*/ 1508036 h 3914871"/>
              <a:gd name="connsiteX8" fmla="*/ 3152219 w 3152219"/>
              <a:gd name="connsiteY8" fmla="*/ 3823431 h 3914871"/>
              <a:gd name="connsiteX9" fmla="*/ 91440 w 3152219"/>
              <a:gd name="connsiteY9" fmla="*/ 3914871 h 3914871"/>
              <a:gd name="connsiteX0" fmla="*/ 0 w 3152219"/>
              <a:gd name="connsiteY0" fmla="*/ 3823431 h 3823431"/>
              <a:gd name="connsiteX1" fmla="*/ 0 w 3152219"/>
              <a:gd name="connsiteY1" fmla="*/ 1508036 h 3823431"/>
              <a:gd name="connsiteX2" fmla="*/ 411685 w 3152219"/>
              <a:gd name="connsiteY2" fmla="*/ 629702 h 3823431"/>
              <a:gd name="connsiteX3" fmla="*/ 1435253 w 3152219"/>
              <a:gd name="connsiteY3" fmla="*/ 121231 h 3823431"/>
              <a:gd name="connsiteX4" fmla="*/ 1573526 w 3152219"/>
              <a:gd name="connsiteY4" fmla="*/ 0 h 3823431"/>
              <a:gd name="connsiteX5" fmla="*/ 1716965 w 3152219"/>
              <a:gd name="connsiteY5" fmla="*/ 121231 h 3823431"/>
              <a:gd name="connsiteX6" fmla="*/ 2740534 w 3152219"/>
              <a:gd name="connsiteY6" fmla="*/ 629702 h 3823431"/>
              <a:gd name="connsiteX7" fmla="*/ 3152219 w 3152219"/>
              <a:gd name="connsiteY7" fmla="*/ 1508036 h 3823431"/>
              <a:gd name="connsiteX8" fmla="*/ 3152219 w 3152219"/>
              <a:gd name="connsiteY8" fmla="*/ 3823431 h 382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219" h="3823431">
                <a:moveTo>
                  <a:pt x="0" y="3823431"/>
                </a:moveTo>
                <a:lnTo>
                  <a:pt x="0" y="1508036"/>
                </a:lnTo>
                <a:cubicBezTo>
                  <a:pt x="0" y="1054579"/>
                  <a:pt x="128650" y="827610"/>
                  <a:pt x="411685" y="629702"/>
                </a:cubicBezTo>
                <a:cubicBezTo>
                  <a:pt x="706031" y="459168"/>
                  <a:pt x="1092391" y="386186"/>
                  <a:pt x="1435253" y="121231"/>
                </a:cubicBezTo>
                <a:lnTo>
                  <a:pt x="1573526" y="0"/>
                </a:lnTo>
                <a:lnTo>
                  <a:pt x="1716965" y="121231"/>
                </a:lnTo>
                <a:cubicBezTo>
                  <a:pt x="2059826" y="386186"/>
                  <a:pt x="2446186" y="459168"/>
                  <a:pt x="2740534" y="629702"/>
                </a:cubicBezTo>
                <a:cubicBezTo>
                  <a:pt x="3023568" y="827610"/>
                  <a:pt x="3152219" y="1054579"/>
                  <a:pt x="3152219" y="1508036"/>
                </a:cubicBezTo>
                <a:lnTo>
                  <a:pt x="3152219" y="3823431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CD9EEB-6CB5-E974-2415-FF0FAF014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980" y="-1"/>
            <a:ext cx="4405019" cy="38234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3145210-CF2B-6F93-20DA-2955C2503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191" y="3597214"/>
            <a:ext cx="4088921" cy="328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35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06D61D-D57B-4916-8E80-F1ACBF0D1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559838"/>
            <a:ext cx="5794190" cy="867746"/>
          </a:xfrm>
        </p:spPr>
        <p:txBody>
          <a:bodyPr/>
          <a:lstStyle/>
          <a:p>
            <a:r>
              <a:rPr lang="cs-CZ" dirty="0"/>
              <a:t>PRIORITY PŘI PRÁCI S DĚTMI</a:t>
            </a:r>
          </a:p>
        </p:txBody>
      </p:sp>
      <p:pic>
        <p:nvPicPr>
          <p:cNvPr id="6" name="Zástupný symbol obrázku 5" descr="Obsah obrázku mapa&#10;&#10;Popis byl vytvořen automaticky">
            <a:extLst>
              <a:ext uri="{FF2B5EF4-FFF2-40B4-BE49-F238E27FC236}">
                <a16:creationId xmlns:a16="http://schemas.microsoft.com/office/drawing/2014/main" id="{E29B34B6-8E72-9621-0B2F-960A6C3D69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5822423" y="1391019"/>
            <a:ext cx="5990132" cy="5271038"/>
          </a:xfr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88C160-75D4-461F-864D-55ECCB1F4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857" y="2136710"/>
            <a:ext cx="5228253" cy="4721290"/>
          </a:xfrm>
        </p:spPr>
        <p:txBody>
          <a:bodyPr>
            <a:normAutofit/>
          </a:bodyPr>
          <a:lstStyle/>
          <a:p>
            <a:r>
              <a:rPr lang="cs-CZ" dirty="0"/>
              <a:t>SAMOSTATNOST DĚTÍ</a:t>
            </a:r>
          </a:p>
          <a:p>
            <a:r>
              <a:rPr lang="cs-CZ" dirty="0"/>
              <a:t>LOGOPEDICKÁ PREVENCE- LOGOPEDICKÝ ASISTENT, </a:t>
            </a:r>
          </a:p>
          <a:p>
            <a:r>
              <a:rPr lang="cs-CZ" dirty="0"/>
              <a:t>DEPISTÁŽ V MŠ, PŘÍP. DOPORUČENÍ LOGOPEDA</a:t>
            </a:r>
          </a:p>
          <a:p>
            <a:endParaRPr lang="cs-CZ" dirty="0"/>
          </a:p>
          <a:p>
            <a:r>
              <a:rPr lang="cs-CZ" dirty="0"/>
              <a:t>ZÁKLADNÍ PRAVIDLA SLUŠNÉHO CHOVÁNÍ- DODRŽOVÁNÍ PRAVIDEL VE SPOLEČNOSTI- UMĚT POZDRAVIT, PODĚKOVAT, OMLUVIT SE, </a:t>
            </a:r>
          </a:p>
          <a:p>
            <a:r>
              <a:rPr lang="cs-CZ" dirty="0"/>
              <a:t>POMOCI KAMARÁDOVI, PODĚLIT SE..</a:t>
            </a:r>
          </a:p>
          <a:p>
            <a:r>
              <a:rPr lang="cs-CZ" dirty="0"/>
              <a:t>PROSÍME O UPEVŇOVÁNÍ TAKÉ DOMA</a:t>
            </a:r>
            <a:r>
              <a:rPr lang="cs-CZ" dirty="0">
                <a:sym typeface="Wingdings" panose="05000000000000000000" pitchFamily="2" charset="2"/>
              </a:rPr>
              <a:t></a:t>
            </a:r>
            <a:r>
              <a:rPr lang="cs-CZ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747269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B6B04054-9023-8941-A94B-771CBBABE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0431A9-C5CA-43CB-877F-7937BF86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19" y="498132"/>
            <a:ext cx="5428423" cy="150876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/>
              <a:t>CO DĚTEM DO ŠKOLKY NEDÁVAT </a:t>
            </a:r>
            <a:br>
              <a:rPr lang="cs-CZ" sz="3400"/>
            </a:br>
            <a:r>
              <a:rPr lang="cs-CZ" sz="3400"/>
              <a:t>A CO NAOPAK ANO </a:t>
            </a:r>
            <a:r>
              <a:rPr lang="cs-CZ" sz="3400">
                <a:sym typeface="Wingdings" panose="05000000000000000000" pitchFamily="2" charset="2"/>
              </a:rPr>
              <a:t></a:t>
            </a:r>
            <a:endParaRPr lang="cs-CZ" sz="3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2D085A-AE12-4183-846C-95841224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163" y="2199736"/>
            <a:ext cx="5722129" cy="522101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dirty="0"/>
              <a:t>NENOSIT : ŘETÍZKY, HRAČKY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PŘINÉST : HOLÍNKY, PLÁŠTĚNKU, PODEPSANÉ NÁHRADNÍ OBLEČENÍ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                    : 2. PYŽAMKO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( OPĚT V   PODEPSANÉ IGEL.TAŠCE)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                    : PAPÍROVÉ KAPESNÍKY,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VLHČENÉ UBROUSKY-  MOC DĚKUJEME!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400" b="1" dirty="0"/>
              <a:t>VHODNÉ OBLEČENÍ A OBUV- CHODÍME VEN ZA KAŽDÉHO POČASÍ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              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AE6D9AD-C38B-7DCB-8F50-9F0A7508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348" y="870062"/>
            <a:ext cx="3031546" cy="22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10778A53-7ADF-F948-B939-0EB454DA2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88812" y="3429000"/>
            <a:ext cx="3350727" cy="0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2FB0BA50-F716-614D-154F-8A7E02E6C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465" y="3237723"/>
            <a:ext cx="5577372" cy="41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452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B49DDE3-D095-6B49-8468-C97AFBEC5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1818A8-F5DA-4CCD-900F-C26399B0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960030"/>
            <a:ext cx="5143500" cy="15073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/>
              <a:t>ŠKOLNÍ ŘÁD A ŠKOLNÍ VZDĚLÁVACÍ PROGRAM</a:t>
            </a:r>
          </a:p>
        </p:txBody>
      </p:sp>
      <p:pic>
        <p:nvPicPr>
          <p:cNvPr id="2050" name="Picture 2" descr="Pracovní list vícebarevný Pravidla třídy v MŠ / od Luciena | Fler.cz">
            <a:extLst>
              <a:ext uri="{FF2B5EF4-FFF2-40B4-BE49-F238E27FC236}">
                <a16:creationId xmlns:a16="http://schemas.microsoft.com/office/drawing/2014/main" id="{C2C6CC89-1843-400F-BBAB-42AA16B8B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1143" y="1598887"/>
            <a:ext cx="3894030" cy="42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3CA578B-5FA2-42B3-85A7-E78AFE06B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CECF5-B1A5-452B-A0C0-4FC6067C9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118" y="2621901"/>
            <a:ext cx="5930383" cy="389086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VYVĚŠEN NA NÁSTĚNCE V  CHODBĚ A NA STRÁNKÁCH MŠ </a:t>
            </a:r>
          </a:p>
          <a:p>
            <a:pPr>
              <a:lnSpc>
                <a:spcPct val="100000"/>
              </a:lnSpc>
            </a:pPr>
            <a:r>
              <a:rPr lang="cs-CZ" dirty="0"/>
              <a:t>NEJDŮLEŽITĚJŠÍ: </a:t>
            </a:r>
          </a:p>
          <a:p>
            <a:pPr>
              <a:lnSpc>
                <a:spcPct val="100000"/>
              </a:lnSpc>
            </a:pPr>
            <a:r>
              <a:rPr lang="cs-CZ" b="1" dirty="0"/>
              <a:t>CÍL PŘEDŠKOLNÍHO VZDĚLÁVÁNÍ</a:t>
            </a:r>
            <a:r>
              <a:rPr lang="cs-CZ" dirty="0"/>
              <a:t>- ROZVÍJET OSOBNOST DÍTĚTE,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    AŤ UŽ PO STRÁNCE CITOVÉ, ROZUMOVÉ ČI   TĚLESNÉ A OSVOJIT SI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    ZÁKLADNÍ PRAVIDLA CHOVÁNÍ, ZÁKLADNÍ ŽIVOTNÍ HODNOTY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    MEZILIDSKÉ VZTAHY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808936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3B65EA-B328-43B2-9BCD-2293B76C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82" y="176436"/>
            <a:ext cx="4368314" cy="1064554"/>
          </a:xfrm>
        </p:spPr>
        <p:txBody>
          <a:bodyPr anchor="ctr">
            <a:normAutofit/>
          </a:bodyPr>
          <a:lstStyle/>
          <a:p>
            <a:r>
              <a:rPr lang="cs-CZ" dirty="0"/>
              <a:t>OBSAH ŠŘ A ŠVP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76B6E5-03C2-464B-893C-DA858C96D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40990"/>
            <a:ext cx="6622142" cy="4806127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dirty="0"/>
              <a:t>PRÁVA A POVINNOSTI </a:t>
            </a:r>
            <a:r>
              <a:rPr lang="cs-CZ" sz="1800" dirty="0" err="1"/>
              <a:t>DÍTĚTE..bezpečnost</a:t>
            </a:r>
            <a:r>
              <a:rPr lang="cs-CZ" sz="1800" dirty="0"/>
              <a:t>, ochrana, adaptace, pravidla..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ZÁKLADNÍ PRÁVA A POVINNOSTI ZÁKONNÉHO ZÁSTUPCE..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  . PRÁVA- konzultace v </a:t>
            </a:r>
            <a:r>
              <a:rPr lang="cs-CZ" sz="1800" dirty="0" err="1"/>
              <a:t>Mš</a:t>
            </a:r>
            <a:r>
              <a:rPr lang="cs-CZ" sz="1800" dirty="0"/>
              <a:t>, diskrétní jednání a chování všech zaměstnanců  </a:t>
            </a:r>
            <a:r>
              <a:rPr lang="cs-CZ" sz="1800" dirty="0" err="1"/>
              <a:t>Mš</a:t>
            </a:r>
            <a:r>
              <a:rPr lang="cs-CZ" sz="1800" dirty="0"/>
              <a:t>,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    zapojení se do dění </a:t>
            </a:r>
            <a:r>
              <a:rPr lang="cs-CZ" sz="1800" dirty="0" err="1"/>
              <a:t>Mš</a:t>
            </a:r>
            <a:r>
              <a:rPr lang="cs-CZ" sz="1800" dirty="0"/>
              <a:t>( dílničky, Mikuláš, besídky..), připomínky- konzultace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  . POVINNOSTI- </a:t>
            </a:r>
            <a:r>
              <a:rPr lang="cs-CZ" sz="1800" dirty="0" err="1"/>
              <a:t>info</a:t>
            </a:r>
            <a:r>
              <a:rPr lang="cs-CZ" sz="1800" dirty="0"/>
              <a:t> o změnách( kontakty, změna bydliště, vyzvedávání  dítěte..),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    platby, </a:t>
            </a:r>
            <a:r>
              <a:rPr lang="cs-CZ" sz="1800" dirty="0" err="1"/>
              <a:t>info</a:t>
            </a:r>
            <a:r>
              <a:rPr lang="cs-CZ" sz="1800" dirty="0"/>
              <a:t> o nepřítomnosti dítěte,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   dodržovat provozní dobu- </a:t>
            </a:r>
            <a:r>
              <a:rPr lang="cs-CZ" sz="1800" b="1" dirty="0"/>
              <a:t>6.15- 16.45hod</a:t>
            </a:r>
            <a:r>
              <a:rPr lang="cs-CZ" sz="1800" dirty="0"/>
              <a:t>.,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    po obědě- </a:t>
            </a:r>
            <a:r>
              <a:rPr lang="cs-CZ" sz="1800" b="1" dirty="0"/>
              <a:t>1.tř.- 12.00hod</a:t>
            </a:r>
            <a:r>
              <a:rPr lang="cs-CZ" sz="1800" dirty="0"/>
              <a:t>., </a:t>
            </a:r>
            <a:r>
              <a:rPr lang="cs-CZ" sz="1800" b="1" dirty="0"/>
              <a:t>2.tř.- 12.15hod</a:t>
            </a:r>
            <a:r>
              <a:rPr lang="cs-CZ" sz="1800" dirty="0"/>
              <a:t>., ranní příchod do  </a:t>
            </a:r>
            <a:r>
              <a:rPr lang="cs-CZ" sz="1800" b="1" dirty="0"/>
              <a:t>8.00hod</a:t>
            </a:r>
            <a:r>
              <a:rPr lang="cs-CZ" sz="1800" dirty="0"/>
              <a:t>.!!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u="sng" dirty="0"/>
              <a:t>  </a:t>
            </a:r>
            <a:r>
              <a:rPr lang="cs-CZ" sz="1800" b="1" u="sng" dirty="0">
                <a:solidFill>
                  <a:srgbClr val="FF0000"/>
                </a:solidFill>
              </a:rPr>
              <a:t>DO MATEŘSKÉ ŠKOLY PATŘÍ POUZE DÍTĚ ZDRAVÉ!!!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                             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9151340-7EF2-0647-A719-394EFC3A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87448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nformační brožura pro rodiče">
            <a:extLst>
              <a:ext uri="{FF2B5EF4-FFF2-40B4-BE49-F238E27FC236}">
                <a16:creationId xmlns:a16="http://schemas.microsoft.com/office/drawing/2014/main" id="{271A164B-E5CC-4C09-87FD-AB64E25F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2143" y="1108741"/>
            <a:ext cx="4995078" cy="450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182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5305C3-9940-4541-9DEE-9AE9C3EA6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41AC345-EF35-499A-B575-4837FEF46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4" y="841778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071BDA1-F0B0-41DF-BC28-7DDA5D3CD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7" y="759617"/>
            <a:ext cx="4014345" cy="5291886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D6DA29-9F48-450C-BE72-3FAC39590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31" y="2300991"/>
            <a:ext cx="3117954" cy="2878111"/>
          </a:xfrm>
        </p:spPr>
        <p:txBody>
          <a:bodyPr>
            <a:normAutofit/>
          </a:bodyPr>
          <a:lstStyle/>
          <a:p>
            <a:pPr algn="ctr"/>
            <a:r>
              <a:rPr lang="cs-CZ"/>
              <a:t>PLATBY V MŠ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928128D-DA7E-B6AD-BE09-A846A6123E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87512"/>
              </p:ext>
            </p:extLst>
          </p:nvPr>
        </p:nvGraphicFramePr>
        <p:xfrm>
          <a:off x="5123939" y="289931"/>
          <a:ext cx="6863621" cy="6322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4482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6B04054-9023-8941-A94B-771CBBABE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6ACAC1-B042-4DDE-91B6-27182BACB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4" y="304800"/>
            <a:ext cx="6212080" cy="647699"/>
          </a:xfrm>
        </p:spPr>
        <p:txBody>
          <a:bodyPr anchor="ctr">
            <a:normAutofit fontScale="90000"/>
          </a:bodyPr>
          <a:lstStyle/>
          <a:p>
            <a:r>
              <a:rPr lang="cs-CZ" dirty="0"/>
              <a:t>AKCE MATEŘSKÉ  ŠKOLY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0889BC-634C-4AB1-8E13-4246465A7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65" y="1483895"/>
            <a:ext cx="6069892" cy="2165684"/>
          </a:xfrm>
        </p:spPr>
        <p:txBody>
          <a:bodyPr anchor="t">
            <a:normAutofit/>
          </a:bodyPr>
          <a:lstStyle/>
          <a:p>
            <a:r>
              <a:rPr lang="cs-CZ" dirty="0"/>
              <a:t>NA NÁSTĚNCE V MŠ, WEBOVÝCH STRÁNKÁCH MSTRIDVORY SEZNAM.CZ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0778A53-7ADF-F948-B939-0EB454DA2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88812" y="3429000"/>
            <a:ext cx="3350727" cy="0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ýňový svět 2017 - YouTube">
            <a:extLst>
              <a:ext uri="{FF2B5EF4-FFF2-40B4-BE49-F238E27FC236}">
                <a16:creationId xmlns:a16="http://schemas.microsoft.com/office/drawing/2014/main" id="{5F508E7B-836D-4B3C-9E25-230AF061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124" y="3733799"/>
            <a:ext cx="3868687" cy="29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CE83175D-2758-5BE6-328C-B4F3B401B2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A832E5D6-A612-EB7A-21FB-3A426B5CDF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285E0BF-015D-A6DF-02C7-6673A443A823}"/>
              </a:ext>
            </a:extLst>
          </p:cNvPr>
          <p:cNvSpPr txBox="1"/>
          <p:nvPr/>
        </p:nvSpPr>
        <p:spPr>
          <a:xfrm>
            <a:off x="6540943" y="240632"/>
            <a:ext cx="5003358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cs-CZ" sz="1100" b="1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ZÁŘÍ</a:t>
            </a:r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6.9.- DIVADÉLKO V MŠ- 8.30.HOD.- DĚTI PŘIJDOU SLAVNOSTNĚ OBLEČENÉ</a:t>
            </a:r>
          </a:p>
          <a:p>
            <a:r>
              <a:rPr lang="cs-CZ" sz="1100" kern="150" dirty="0"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12.9.- SPORTOVNÍ DOPOLEDNE- BASKET S MÉĎOU- VELKÁ TŘÍDA</a:t>
            </a:r>
          </a:p>
          <a:p>
            <a:r>
              <a:rPr lang="cs-CZ" sz="1100" kern="150" dirty="0"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22.9.- BROUČKIÁDA ANEB LOUČENÍ S LÉTEM</a:t>
            </a:r>
          </a:p>
          <a:p>
            <a:endParaRPr lang="cs-CZ" sz="1100" kern="150" dirty="0"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OD ZÁŘÍ BUDE OPĚT PROBÍHAT KROUŽEK KERAMIKY</a:t>
            </a: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cs-CZ" sz="1100" b="1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ŘÍJEN</a:t>
            </a:r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 7.10.- 15HOD.- VÍTÁNÍ OBČÁNKŮ NA OÚ- VYBRANÉ DĚTI</a:t>
            </a:r>
          </a:p>
          <a:p>
            <a:r>
              <a:rPr lang="cs-CZ" sz="1100" kern="150" dirty="0"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12.10.- DÝŇOVÁNÍ S RODIČI- ODPOLEDNÍ AKCE NA ŠKOLNÍ ZAHRADĚ,</a:t>
            </a: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ZAČÁTEK V 15.30HOD.</a:t>
            </a:r>
          </a:p>
          <a:p>
            <a:r>
              <a:rPr lang="cs-CZ" sz="1100" kern="150" dirty="0"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17.10.- DIVADÉLKO V MŠ- 8.30HOD.</a:t>
            </a: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18.10.- </a:t>
            </a:r>
            <a:r>
              <a:rPr lang="cs-CZ" sz="1100" kern="150" dirty="0"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PODZIMNÍ DÍLNIČKA V MŠ- DOPOLEDNÍ TVOŘENÍ- </a:t>
            </a:r>
          </a:p>
          <a:p>
            <a:r>
              <a:rPr lang="cs-CZ" sz="1100" kern="150" dirty="0"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RODIČE, KTEŘÍ MAJÍ CHUŤ A ČAS, SE MOHOU HLÁSIT P. UČ.</a:t>
            </a: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cs-CZ" sz="1100" kern="150" dirty="0"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V POLOVINĚ ŘÍJNA POJEDEME NA VÝLET DO DÝŇOVÉHO SVĚTA</a:t>
            </a: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( NOVÁ VES U LEŠTINY)- UPŘESNÍME</a:t>
            </a:r>
          </a:p>
          <a:p>
            <a:endParaRPr lang="cs-CZ" sz="1100" kern="150" dirty="0"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endParaRPr lang="cs-CZ" sz="1100" kern="150" dirty="0"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FC67858-F72D-9432-41B6-CCE3A1AC65EB}"/>
              </a:ext>
            </a:extLst>
          </p:cNvPr>
          <p:cNvSpPr txBox="1"/>
          <p:nvPr/>
        </p:nvSpPr>
        <p:spPr>
          <a:xfrm>
            <a:off x="6609347" y="3429000"/>
            <a:ext cx="4934953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1100" b="1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b="1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cs-CZ" sz="1100" b="1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LISTOPAD</a:t>
            </a:r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cs-CZ" sz="1100" b="1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31.10.- HALLOWEEN V MŠ- DOPOLEDNÍ AKCE + LAMPIONOVÝ PRŮVOD VESNICÍ- OD 17.30HOD.</a:t>
            </a: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cs-CZ" sz="1100" b="1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PROSINEC</a:t>
            </a:r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r>
              <a:rPr lang="cs-CZ" sz="1100" kern="150" dirty="0"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5.12.- MIKULÁŠ V MŠ- DOPOLEDNÍ AKCE</a:t>
            </a: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12.12.- VÁNOČNÍ VÝLET- HRÁDEK U NECHANIC</a:t>
            </a:r>
          </a:p>
          <a:p>
            <a:r>
              <a:rPr lang="cs-CZ" sz="1100" kern="150" dirty="0"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18.12.- VÁNOČNÍ NADÍLKA V MŠ- DOPOLEDNÍ AKCE</a:t>
            </a: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ZAČÁTKEM PROSINCE PROBĚHNE VÁNOČNÍ VYSTOUPENÍ DĚTÍ U KAPLIČKY- DATUM UPŘESNÍME</a:t>
            </a:r>
          </a:p>
          <a:p>
            <a:r>
              <a:rPr lang="cs-CZ" sz="11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endParaRPr lang="cs-CZ" sz="1100" kern="150" dirty="0"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cs-CZ" sz="1100" kern="150" dirty="0">
              <a:effectLst/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73635"/>
      </p:ext>
    </p:extLst>
  </p:cSld>
  <p:clrMapOvr>
    <a:masterClrMapping/>
  </p:clrMapOvr>
</p:sld>
</file>

<file path=ppt/theme/theme1.xml><?xml version="1.0" encoding="utf-8"?>
<a:theme xmlns:a="http://schemas.openxmlformats.org/drawingml/2006/main" name="MarrakeshVTI">
  <a:themeElements>
    <a:clrScheme name="AnalogousFromRegularSeedRightStep">
      <a:dk1>
        <a:srgbClr val="000000"/>
      </a:dk1>
      <a:lt1>
        <a:srgbClr val="FFFFFF"/>
      </a:lt1>
      <a:dk2>
        <a:srgbClr val="311C20"/>
      </a:dk2>
      <a:lt2>
        <a:srgbClr val="F2F0F3"/>
      </a:lt2>
      <a:accent1>
        <a:srgbClr val="48B520"/>
      </a:accent1>
      <a:accent2>
        <a:srgbClr val="14B92D"/>
      </a:accent2>
      <a:accent3>
        <a:srgbClr val="20B575"/>
      </a:accent3>
      <a:accent4>
        <a:srgbClr val="13B3B0"/>
      </a:accent4>
      <a:accent5>
        <a:srgbClr val="299BE7"/>
      </a:accent5>
      <a:accent6>
        <a:srgbClr val="193CD5"/>
      </a:accent6>
      <a:hlink>
        <a:srgbClr val="9D3FBF"/>
      </a:hlink>
      <a:folHlink>
        <a:srgbClr val="7F7F7F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733</Words>
  <Application>Microsoft Office PowerPoint</Application>
  <PresentationFormat>Širokoúhlá obrazovka</PresentationFormat>
  <Paragraphs>131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Goudy Old Style</vt:lpstr>
      <vt:lpstr>Liberation Serif</vt:lpstr>
      <vt:lpstr>Wingdings</vt:lpstr>
      <vt:lpstr>MarrakeshVTI</vt:lpstr>
      <vt:lpstr>   TŘÍDNÍ SCHŮZKA 31.08.2023</vt:lpstr>
      <vt:lpstr>ÚVOD- PŘEDSTAVENÍ</vt:lpstr>
      <vt:lpstr>ADAPTACE 1. A 2.TŘÍDA</vt:lpstr>
      <vt:lpstr>PRIORITY PŘI PRÁCI S DĚTMI</vt:lpstr>
      <vt:lpstr>CO DĚTEM DO ŠKOLKY NEDÁVAT  A CO NAOPAK ANO </vt:lpstr>
      <vt:lpstr>ŠKOLNÍ ŘÁD A ŠKOLNÍ VZDĚLÁVACÍ PROGRAM</vt:lpstr>
      <vt:lpstr>OBSAH ŠŘ A ŠVP</vt:lpstr>
      <vt:lpstr>PLATBY V MŠ</vt:lpstr>
      <vt:lpstr>AKCE MATEŘSKÉ  ŠKOLY</vt:lpstr>
      <vt:lpstr>ZÁVĚR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TŘÍDNÍ SCHŮZKA 9.9.2021</dc:title>
  <dc:creator>Adam Škopek</dc:creator>
  <cp:lastModifiedBy>Katka Škopková</cp:lastModifiedBy>
  <cp:revision>8</cp:revision>
  <dcterms:created xsi:type="dcterms:W3CDTF">2021-09-07T06:06:32Z</dcterms:created>
  <dcterms:modified xsi:type="dcterms:W3CDTF">2023-09-01T08:54:46Z</dcterms:modified>
</cp:coreProperties>
</file>